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464" r:id="rId3"/>
    <p:sldId id="465" r:id="rId4"/>
    <p:sldId id="471" r:id="rId5"/>
  </p:sldIdLst>
  <p:sldSz cx="9144000" cy="6858000" type="screen4x3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4" autoAdjust="0"/>
    <p:restoredTop sz="94716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z\Dropbox\Eigene%20Dateien\Kunden\Vollgeld%20Initiative\Auswertung%20Online\Ergebnisse%20online%20VGI%2009_02_2018_F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z\Dropbox\Eigene%20Dateien\Kunden\Vollgeld%20Initiative\Auswertung%20Online\Ergebnisse%20online%20VGI%2009_02_2018_F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Tabelle1!$B$7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Tabelle1!$C$6:$S$6</c:f>
              <c:strCache>
                <c:ptCount val="17"/>
                <c:pt idx="0">
                  <c:v>Total</c:v>
                </c:pt>
                <c:pt idx="1">
                  <c:v>Männer</c:v>
                </c:pt>
                <c:pt idx="2">
                  <c:v>Frauen</c:v>
                </c:pt>
                <c:pt idx="3">
                  <c:v>15-29 Jahre</c:v>
                </c:pt>
                <c:pt idx="4">
                  <c:v>30-44 Jahre</c:v>
                </c:pt>
                <c:pt idx="5">
                  <c:v>45-59 Jahre</c:v>
                </c:pt>
                <c:pt idx="6">
                  <c:v>60-79 Jahre</c:v>
                </c:pt>
                <c:pt idx="7">
                  <c:v>D-CH</c:v>
                </c:pt>
                <c:pt idx="8">
                  <c:v>W-CH</c:v>
                </c:pt>
                <c:pt idx="9">
                  <c:v>Stadt/Agglo</c:v>
                </c:pt>
                <c:pt idx="10">
                  <c:v>Land</c:v>
                </c:pt>
                <c:pt idx="11">
                  <c:v>1-2 Pers.</c:v>
                </c:pt>
                <c:pt idx="12">
                  <c:v>3+ Pers.</c:v>
                </c:pt>
                <c:pt idx="13">
                  <c:v>Erwerbstätig</c:v>
                </c:pt>
                <c:pt idx="14">
                  <c:v>Nicht erwerbstätig</c:v>
                </c:pt>
                <c:pt idx="15">
                  <c:v>Tiefe/Mittl. Bildung</c:v>
                </c:pt>
                <c:pt idx="16">
                  <c:v>Höhere Bildung</c:v>
                </c:pt>
              </c:strCache>
            </c:strRef>
          </c:cat>
          <c:val>
            <c:numRef>
              <c:f>Tabelle1!$C$7:$S$7</c:f>
              <c:numCache>
                <c:formatCode>General</c:formatCode>
                <c:ptCount val="17"/>
                <c:pt idx="0">
                  <c:v>40</c:v>
                </c:pt>
                <c:pt idx="1">
                  <c:v>49</c:v>
                </c:pt>
                <c:pt idx="2">
                  <c:v>28</c:v>
                </c:pt>
                <c:pt idx="3">
                  <c:v>39</c:v>
                </c:pt>
                <c:pt idx="4">
                  <c:v>37</c:v>
                </c:pt>
                <c:pt idx="5">
                  <c:v>42</c:v>
                </c:pt>
                <c:pt idx="6">
                  <c:v>40</c:v>
                </c:pt>
                <c:pt idx="7">
                  <c:v>46</c:v>
                </c:pt>
                <c:pt idx="8">
                  <c:v>21</c:v>
                </c:pt>
                <c:pt idx="9">
                  <c:v>41</c:v>
                </c:pt>
                <c:pt idx="10">
                  <c:v>34</c:v>
                </c:pt>
                <c:pt idx="11">
                  <c:v>42</c:v>
                </c:pt>
                <c:pt idx="12">
                  <c:v>37</c:v>
                </c:pt>
                <c:pt idx="13">
                  <c:v>41</c:v>
                </c:pt>
                <c:pt idx="14">
                  <c:v>38</c:v>
                </c:pt>
                <c:pt idx="15">
                  <c:v>32</c:v>
                </c:pt>
                <c:pt idx="1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5E-420A-94FB-108AD0B92923}"/>
            </c:ext>
          </c:extLst>
        </c:ser>
        <c:ser>
          <c:idx val="1"/>
          <c:order val="1"/>
          <c:tx>
            <c:strRef>
              <c:f>Tabelle1!$B$8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Tabelle1!$C$6:$S$6</c:f>
              <c:strCache>
                <c:ptCount val="17"/>
                <c:pt idx="0">
                  <c:v>Total</c:v>
                </c:pt>
                <c:pt idx="1">
                  <c:v>Männer</c:v>
                </c:pt>
                <c:pt idx="2">
                  <c:v>Frauen</c:v>
                </c:pt>
                <c:pt idx="3">
                  <c:v>15-29 Jahre</c:v>
                </c:pt>
                <c:pt idx="4">
                  <c:v>30-44 Jahre</c:v>
                </c:pt>
                <c:pt idx="5">
                  <c:v>45-59 Jahre</c:v>
                </c:pt>
                <c:pt idx="6">
                  <c:v>60-79 Jahre</c:v>
                </c:pt>
                <c:pt idx="7">
                  <c:v>D-CH</c:v>
                </c:pt>
                <c:pt idx="8">
                  <c:v>W-CH</c:v>
                </c:pt>
                <c:pt idx="9">
                  <c:v>Stadt/Agglo</c:v>
                </c:pt>
                <c:pt idx="10">
                  <c:v>Land</c:v>
                </c:pt>
                <c:pt idx="11">
                  <c:v>1-2 Pers.</c:v>
                </c:pt>
                <c:pt idx="12">
                  <c:v>3+ Pers.</c:v>
                </c:pt>
                <c:pt idx="13">
                  <c:v>Erwerbstätig</c:v>
                </c:pt>
                <c:pt idx="14">
                  <c:v>Nicht erwerbstätig</c:v>
                </c:pt>
                <c:pt idx="15">
                  <c:v>Tiefe/Mittl. Bildung</c:v>
                </c:pt>
                <c:pt idx="16">
                  <c:v>Höhere Bildung</c:v>
                </c:pt>
              </c:strCache>
            </c:strRef>
          </c:cat>
          <c:val>
            <c:numRef>
              <c:f>Tabelle1!$C$8:$S$8</c:f>
              <c:numCache>
                <c:formatCode>General</c:formatCode>
                <c:ptCount val="17"/>
                <c:pt idx="0">
                  <c:v>60</c:v>
                </c:pt>
                <c:pt idx="1">
                  <c:v>51</c:v>
                </c:pt>
                <c:pt idx="2">
                  <c:v>72</c:v>
                </c:pt>
                <c:pt idx="3">
                  <c:v>61</c:v>
                </c:pt>
                <c:pt idx="4">
                  <c:v>63</c:v>
                </c:pt>
                <c:pt idx="5">
                  <c:v>58</c:v>
                </c:pt>
                <c:pt idx="6">
                  <c:v>60</c:v>
                </c:pt>
                <c:pt idx="7">
                  <c:v>54</c:v>
                </c:pt>
                <c:pt idx="8">
                  <c:v>79</c:v>
                </c:pt>
                <c:pt idx="9">
                  <c:v>59</c:v>
                </c:pt>
                <c:pt idx="10">
                  <c:v>66</c:v>
                </c:pt>
                <c:pt idx="11">
                  <c:v>58</c:v>
                </c:pt>
                <c:pt idx="12">
                  <c:v>63</c:v>
                </c:pt>
                <c:pt idx="13">
                  <c:v>59</c:v>
                </c:pt>
                <c:pt idx="14">
                  <c:v>62</c:v>
                </c:pt>
                <c:pt idx="15">
                  <c:v>68</c:v>
                </c:pt>
                <c:pt idx="16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5E-420A-94FB-108AD0B92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807232"/>
        <c:axId val="201807792"/>
      </c:barChart>
      <c:catAx>
        <c:axId val="201807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de-DE"/>
          </a:p>
        </c:txPr>
        <c:crossAx val="201807792"/>
        <c:crosses val="autoZero"/>
        <c:auto val="1"/>
        <c:lblAlgn val="ctr"/>
        <c:lblOffset val="100"/>
        <c:noMultiLvlLbl val="0"/>
      </c:catAx>
      <c:valAx>
        <c:axId val="201807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18072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Tabelle1!$C$42</c:f>
              <c:strCache>
                <c:ptCount val="1"/>
                <c:pt idx="0">
                  <c:v>Dafür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Tabelle1!$D$41:$P$41</c:f>
              <c:strCache>
                <c:ptCount val="13"/>
                <c:pt idx="0">
                  <c:v>Total</c:v>
                </c:pt>
                <c:pt idx="1">
                  <c:v>Männer</c:v>
                </c:pt>
                <c:pt idx="2">
                  <c:v>Frauen</c:v>
                </c:pt>
                <c:pt idx="3">
                  <c:v>15-29 Jahre</c:v>
                </c:pt>
                <c:pt idx="4">
                  <c:v>30-44 Jahre</c:v>
                </c:pt>
                <c:pt idx="5">
                  <c:v>45-59 Jahre</c:v>
                </c:pt>
                <c:pt idx="6">
                  <c:v>60-79 Jahre</c:v>
                </c:pt>
                <c:pt idx="7">
                  <c:v>D-CH</c:v>
                </c:pt>
                <c:pt idx="8">
                  <c:v>W-CH</c:v>
                </c:pt>
                <c:pt idx="9">
                  <c:v>Stadt/Agglo</c:v>
                </c:pt>
                <c:pt idx="10">
                  <c:v>Land</c:v>
                </c:pt>
                <c:pt idx="11">
                  <c:v>1-2 Pers.</c:v>
                </c:pt>
                <c:pt idx="12">
                  <c:v>3+ Pers.</c:v>
                </c:pt>
              </c:strCache>
            </c:strRef>
          </c:cat>
          <c:val>
            <c:numRef>
              <c:f>Tabelle1!$D$42:$P$42</c:f>
              <c:numCache>
                <c:formatCode>General</c:formatCode>
                <c:ptCount val="13"/>
                <c:pt idx="0">
                  <c:v>37</c:v>
                </c:pt>
                <c:pt idx="1">
                  <c:v>39</c:v>
                </c:pt>
                <c:pt idx="2">
                  <c:v>34</c:v>
                </c:pt>
                <c:pt idx="3">
                  <c:v>33</c:v>
                </c:pt>
                <c:pt idx="4">
                  <c:v>30</c:v>
                </c:pt>
                <c:pt idx="5">
                  <c:v>45</c:v>
                </c:pt>
                <c:pt idx="6">
                  <c:v>37</c:v>
                </c:pt>
                <c:pt idx="7">
                  <c:v>34</c:v>
                </c:pt>
                <c:pt idx="8">
                  <c:v>58</c:v>
                </c:pt>
                <c:pt idx="9">
                  <c:v>38</c:v>
                </c:pt>
                <c:pt idx="10">
                  <c:v>36</c:v>
                </c:pt>
                <c:pt idx="11">
                  <c:v>39</c:v>
                </c:pt>
                <c:pt idx="1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1-40C5-88C2-22505B84C3CC}"/>
            </c:ext>
          </c:extLst>
        </c:ser>
        <c:ser>
          <c:idx val="1"/>
          <c:order val="1"/>
          <c:tx>
            <c:strRef>
              <c:f>Tabelle1!$C$43</c:f>
              <c:strCache>
                <c:ptCount val="1"/>
                <c:pt idx="0">
                  <c:v>Dagegen</c:v>
                </c:pt>
              </c:strCache>
            </c:strRef>
          </c:tx>
          <c:invertIfNegative val="0"/>
          <c:cat>
            <c:strRef>
              <c:f>Tabelle1!$D$41:$P$41</c:f>
              <c:strCache>
                <c:ptCount val="13"/>
                <c:pt idx="0">
                  <c:v>Total</c:v>
                </c:pt>
                <c:pt idx="1">
                  <c:v>Männer</c:v>
                </c:pt>
                <c:pt idx="2">
                  <c:v>Frauen</c:v>
                </c:pt>
                <c:pt idx="3">
                  <c:v>15-29 Jahre</c:v>
                </c:pt>
                <c:pt idx="4">
                  <c:v>30-44 Jahre</c:v>
                </c:pt>
                <c:pt idx="5">
                  <c:v>45-59 Jahre</c:v>
                </c:pt>
                <c:pt idx="6">
                  <c:v>60-79 Jahre</c:v>
                </c:pt>
                <c:pt idx="7">
                  <c:v>D-CH</c:v>
                </c:pt>
                <c:pt idx="8">
                  <c:v>W-CH</c:v>
                </c:pt>
                <c:pt idx="9">
                  <c:v>Stadt/Agglo</c:v>
                </c:pt>
                <c:pt idx="10">
                  <c:v>Land</c:v>
                </c:pt>
                <c:pt idx="11">
                  <c:v>1-2 Pers.</c:v>
                </c:pt>
                <c:pt idx="12">
                  <c:v>3+ Pers.</c:v>
                </c:pt>
              </c:strCache>
            </c:strRef>
          </c:cat>
          <c:val>
            <c:numRef>
              <c:f>Tabelle1!$D$43:$P$43</c:f>
              <c:numCache>
                <c:formatCode>General</c:formatCode>
                <c:ptCount val="13"/>
                <c:pt idx="0">
                  <c:v>40</c:v>
                </c:pt>
                <c:pt idx="1">
                  <c:v>44</c:v>
                </c:pt>
                <c:pt idx="2">
                  <c:v>32</c:v>
                </c:pt>
                <c:pt idx="3">
                  <c:v>47</c:v>
                </c:pt>
                <c:pt idx="4">
                  <c:v>40</c:v>
                </c:pt>
                <c:pt idx="5">
                  <c:v>40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40</c:v>
                </c:pt>
                <c:pt idx="10">
                  <c:v>39</c:v>
                </c:pt>
                <c:pt idx="11">
                  <c:v>34</c:v>
                </c:pt>
                <c:pt idx="1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61-40C5-88C2-22505B84C3CC}"/>
            </c:ext>
          </c:extLst>
        </c:ser>
        <c:ser>
          <c:idx val="2"/>
          <c:order val="2"/>
          <c:tx>
            <c:strRef>
              <c:f>Tabelle1!$C$44</c:f>
              <c:strCache>
                <c:ptCount val="1"/>
                <c:pt idx="0">
                  <c:v>Weiss nicht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Tabelle1!$D$41:$P$41</c:f>
              <c:strCache>
                <c:ptCount val="13"/>
                <c:pt idx="0">
                  <c:v>Total</c:v>
                </c:pt>
                <c:pt idx="1">
                  <c:v>Männer</c:v>
                </c:pt>
                <c:pt idx="2">
                  <c:v>Frauen</c:v>
                </c:pt>
                <c:pt idx="3">
                  <c:v>15-29 Jahre</c:v>
                </c:pt>
                <c:pt idx="4">
                  <c:v>30-44 Jahre</c:v>
                </c:pt>
                <c:pt idx="5">
                  <c:v>45-59 Jahre</c:v>
                </c:pt>
                <c:pt idx="6">
                  <c:v>60-79 Jahre</c:v>
                </c:pt>
                <c:pt idx="7">
                  <c:v>D-CH</c:v>
                </c:pt>
                <c:pt idx="8">
                  <c:v>W-CH</c:v>
                </c:pt>
                <c:pt idx="9">
                  <c:v>Stadt/Agglo</c:v>
                </c:pt>
                <c:pt idx="10">
                  <c:v>Land</c:v>
                </c:pt>
                <c:pt idx="11">
                  <c:v>1-2 Pers.</c:v>
                </c:pt>
                <c:pt idx="12">
                  <c:v>3+ Pers.</c:v>
                </c:pt>
              </c:strCache>
            </c:strRef>
          </c:cat>
          <c:val>
            <c:numRef>
              <c:f>Tabelle1!$D$44:$P$44</c:f>
              <c:numCache>
                <c:formatCode>General</c:formatCode>
                <c:ptCount val="13"/>
                <c:pt idx="0">
                  <c:v>23</c:v>
                </c:pt>
                <c:pt idx="1">
                  <c:v>17</c:v>
                </c:pt>
                <c:pt idx="2">
                  <c:v>34</c:v>
                </c:pt>
                <c:pt idx="3">
                  <c:v>20</c:v>
                </c:pt>
                <c:pt idx="4">
                  <c:v>30</c:v>
                </c:pt>
                <c:pt idx="5">
                  <c:v>15</c:v>
                </c:pt>
                <c:pt idx="6">
                  <c:v>27</c:v>
                </c:pt>
                <c:pt idx="7">
                  <c:v>23</c:v>
                </c:pt>
                <c:pt idx="8">
                  <c:v>20</c:v>
                </c:pt>
                <c:pt idx="9">
                  <c:v>22</c:v>
                </c:pt>
                <c:pt idx="10">
                  <c:v>25</c:v>
                </c:pt>
                <c:pt idx="11">
                  <c:v>27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61-40C5-88C2-22505B84C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064960"/>
        <c:axId val="195230336"/>
      </c:barChart>
      <c:catAx>
        <c:axId val="19506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de-DE"/>
          </a:p>
        </c:txPr>
        <c:crossAx val="195230336"/>
        <c:crosses val="autoZero"/>
        <c:auto val="1"/>
        <c:lblAlgn val="ctr"/>
        <c:lblOffset val="100"/>
        <c:noMultiLvlLbl val="0"/>
      </c:catAx>
      <c:valAx>
        <c:axId val="195230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50649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75989" cy="4999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8347" y="4"/>
            <a:ext cx="2975989" cy="4999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7CF61-0AD6-465B-98E5-3B8418A6CA6B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96485"/>
            <a:ext cx="2975989" cy="4999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8347" y="9496485"/>
            <a:ext cx="2975989" cy="4999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61E43-601F-4057-A255-C756A534DF4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016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033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090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912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51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518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43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413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783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425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983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25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1CE2-A427-4919-B630-9D9D8DC0121F}" type="datetimeFigureOut">
              <a:rPr lang="de-CH" smtClean="0"/>
              <a:t>17.04.2018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5144B-E6F3-4F59-B912-192000D562E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571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00B050"/>
                </a:solidFill>
              </a:rPr>
              <a:t>Erhebungsergebnisse</a:t>
            </a:r>
            <a:br>
              <a:rPr lang="de-CH" b="1" dirty="0">
                <a:solidFill>
                  <a:srgbClr val="00B050"/>
                </a:solidFill>
              </a:rPr>
            </a:br>
            <a:r>
              <a:rPr lang="de-CH" b="1" dirty="0" err="1">
                <a:solidFill>
                  <a:srgbClr val="00B050"/>
                </a:solidFill>
              </a:rPr>
              <a:t>Vollgeld</a:t>
            </a:r>
            <a:r>
              <a:rPr lang="de-CH" b="1" dirty="0">
                <a:solidFill>
                  <a:srgbClr val="00B050"/>
                </a:solidFill>
              </a:rPr>
              <a:t> Initiative Online Befragung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b="1" dirty="0" err="1"/>
              <a:t>Pfyn</a:t>
            </a:r>
            <a:r>
              <a:rPr lang="de-CH" b="1" dirty="0"/>
              <a:t>, 12. Februar 2018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6173920"/>
            <a:ext cx="1798320" cy="646176"/>
          </a:xfrm>
          <a:prstGeom prst="rect">
            <a:avLst/>
          </a:prstGeom>
        </p:spPr>
      </p:pic>
      <p:pic>
        <p:nvPicPr>
          <p:cNvPr id="1026" name="Picture 2" descr="Bildergebnis fÃ¼r LINK Instit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65949"/>
            <a:ext cx="1392089" cy="4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e-CH" sz="4000" b="1" dirty="0">
                <a:solidFill>
                  <a:srgbClr val="00B050"/>
                </a:solidFill>
              </a:rPr>
              <a:t>Erhebungsmethode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12776"/>
            <a:ext cx="8691106" cy="4608512"/>
          </a:xfrm>
        </p:spPr>
        <p:txBody>
          <a:bodyPr>
            <a:noAutofit/>
          </a:bodyPr>
          <a:lstStyle/>
          <a:p>
            <a:r>
              <a:rPr lang="de-CH" dirty="0"/>
              <a:t>Befragungsmethode: Online</a:t>
            </a:r>
          </a:p>
          <a:p>
            <a:r>
              <a:rPr lang="de-CH" dirty="0"/>
              <a:t>Befragungsinstitut: LINK</a:t>
            </a:r>
          </a:p>
          <a:p>
            <a:r>
              <a:rPr lang="de-CH" dirty="0"/>
              <a:t>Grundgesamtheit: Schweizer Stimmbürger, die an mindestens 2 der letzten 5 Abstimmungen oder Wahlen teilgenommen haben</a:t>
            </a:r>
          </a:p>
          <a:p>
            <a:r>
              <a:rPr lang="de-CH" dirty="0"/>
              <a:t>Stichprobengrösse n=1017</a:t>
            </a:r>
          </a:p>
          <a:p>
            <a:r>
              <a:rPr lang="de-CH" dirty="0" err="1"/>
              <a:t>Feldzeit</a:t>
            </a:r>
            <a:r>
              <a:rPr lang="de-CH" dirty="0"/>
              <a:t>: 29. Januar – 8. Februar 2018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6173920"/>
            <a:ext cx="1798320" cy="646176"/>
          </a:xfrm>
          <a:prstGeom prst="rect">
            <a:avLst/>
          </a:prstGeom>
        </p:spPr>
      </p:pic>
      <p:pic>
        <p:nvPicPr>
          <p:cNvPr id="5" name="Picture 2" descr="Bildergebnis fÃ¼r LINK Instit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65949"/>
            <a:ext cx="1392089" cy="4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71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e-CH" sz="4000" b="1" dirty="0">
                <a:solidFill>
                  <a:srgbClr val="00B050"/>
                </a:solidFill>
              </a:rPr>
              <a:t>Die Bekanntheit der VGI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6173920"/>
            <a:ext cx="1798320" cy="646176"/>
          </a:xfrm>
          <a:prstGeom prst="rect">
            <a:avLst/>
          </a:prstGeom>
        </p:spPr>
      </p:pic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292566"/>
              </p:ext>
            </p:extLst>
          </p:nvPr>
        </p:nvGraphicFramePr>
        <p:xfrm>
          <a:off x="395536" y="1052736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Bildergebnis fÃ¼r LINK Instit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65949"/>
            <a:ext cx="1392089" cy="4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03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de-CH" sz="4000" b="1" dirty="0">
                <a:solidFill>
                  <a:srgbClr val="00B050"/>
                </a:solidFill>
              </a:rPr>
              <a:t>Das Abstimmungsverhalten </a:t>
            </a:r>
            <a:br>
              <a:rPr lang="de-CH" sz="4000" b="1" dirty="0">
                <a:solidFill>
                  <a:srgbClr val="00B050"/>
                </a:solidFill>
              </a:rPr>
            </a:br>
            <a:r>
              <a:rPr lang="de-CH" sz="2200" b="1" dirty="0">
                <a:solidFill>
                  <a:srgbClr val="00B050"/>
                </a:solidFill>
              </a:rPr>
              <a:t>(Befragt wurden Teilnehmer, denen VGI bekannt war)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6173920"/>
            <a:ext cx="1798320" cy="646176"/>
          </a:xfrm>
          <a:prstGeom prst="rect">
            <a:avLst/>
          </a:prstGeom>
        </p:spPr>
      </p:pic>
      <p:pic>
        <p:nvPicPr>
          <p:cNvPr id="6" name="Picture 2" descr="Bildergebnis fÃ¼r LINK Instit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65949"/>
            <a:ext cx="1392089" cy="4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9AB14B6B-6A33-4426-83A2-BFED823D24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624570"/>
              </p:ext>
            </p:extLst>
          </p:nvPr>
        </p:nvGraphicFramePr>
        <p:xfrm>
          <a:off x="539552" y="1124744"/>
          <a:ext cx="8136904" cy="504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90866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Erhebungsergebnisse Vollgeld Initiative Online Befragung</vt:lpstr>
      <vt:lpstr>Erhebungsmethode</vt:lpstr>
      <vt:lpstr>Die Bekanntheit der VGI</vt:lpstr>
      <vt:lpstr>Das Abstimmungsverhalten  (Befragt wurden Teilnehmer, denen VGI bekannt war)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DPD (Schweiz) AG Kundenbefragung</dc:title>
  <dc:creator>Kohler</dc:creator>
  <cp:lastModifiedBy>Thomas Mayer</cp:lastModifiedBy>
  <cp:revision>293</cp:revision>
  <cp:lastPrinted>2018-02-13T06:34:43Z</cp:lastPrinted>
  <dcterms:created xsi:type="dcterms:W3CDTF">2012-11-28T07:57:29Z</dcterms:created>
  <dcterms:modified xsi:type="dcterms:W3CDTF">2018-04-17T12:27:44Z</dcterms:modified>
</cp:coreProperties>
</file>