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374" r:id="rId3"/>
    <p:sldId id="376" r:id="rId4"/>
    <p:sldId id="311" r:id="rId5"/>
    <p:sldId id="277" r:id="rId6"/>
    <p:sldId id="299" r:id="rId7"/>
    <p:sldId id="300" r:id="rId8"/>
    <p:sldId id="330" r:id="rId9"/>
    <p:sldId id="381" r:id="rId10"/>
    <p:sldId id="372" r:id="rId11"/>
    <p:sldId id="322" r:id="rId12"/>
    <p:sldId id="323" r:id="rId13"/>
    <p:sldId id="262" r:id="rId14"/>
    <p:sldId id="332" r:id="rId15"/>
    <p:sldId id="349" r:id="rId16"/>
    <p:sldId id="368" r:id="rId17"/>
    <p:sldId id="342" r:id="rId18"/>
    <p:sldId id="343" r:id="rId19"/>
    <p:sldId id="384" r:id="rId20"/>
    <p:sldId id="382" r:id="rId21"/>
    <p:sldId id="377" r:id="rId22"/>
    <p:sldId id="310" r:id="rId23"/>
    <p:sldId id="379" r:id="rId24"/>
    <p:sldId id="268" r:id="rId25"/>
    <p:sldId id="375" r:id="rId26"/>
    <p:sldId id="366" r:id="rId27"/>
    <p:sldId id="367" r:id="rId28"/>
    <p:sldId id="348" r:id="rId29"/>
  </p:sldIdLst>
  <p:sldSz cx="9144000" cy="6858000" type="screen4x3"/>
  <p:notesSz cx="7104063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4"/>
    <a:srgbClr val="FF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7712" autoAdjust="0"/>
  </p:normalViewPr>
  <p:slideViewPr>
    <p:cSldViewPr>
      <p:cViewPr>
        <p:scale>
          <a:sx n="118" d="100"/>
          <a:sy n="118" d="100"/>
        </p:scale>
        <p:origin x="-159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3BE0778D-83C5-4F52-9CF6-30701DE5C810}" type="datetimeFigureOut">
              <a:rPr lang="de-CH" smtClean="0"/>
              <a:t>16.02.2017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768350"/>
            <a:ext cx="51133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B397D1ED-493D-4A95-92DE-06922F8D4BAB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14141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D1ED-493D-4A95-92DE-06922F8D4BAB}" type="slidenum">
              <a:rPr lang="de-CH" smtClean="0"/>
              <a:t>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15206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D1ED-493D-4A95-92DE-06922F8D4BAB}" type="slidenum">
              <a:rPr lang="de-CH" smtClean="0"/>
              <a:t>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13825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D1ED-493D-4A95-92DE-06922F8D4BAB}" type="slidenum">
              <a:rPr lang="de-CH" smtClean="0"/>
              <a:t>9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90073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D1ED-493D-4A95-92DE-06922F8D4BAB}" type="slidenum">
              <a:rPr lang="de-CH" smtClean="0"/>
              <a:t>10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90073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D1ED-493D-4A95-92DE-06922F8D4BAB}" type="slidenum">
              <a:rPr lang="de-CH" smtClean="0"/>
              <a:t>16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17522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 durch Klicken hinzufügen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50D42-C9CD-4801-B293-61D1F53EC57E}" type="datetimeFigureOut">
              <a:rPr lang="de-DE" smtClean="0"/>
              <a:t>16.02.2017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 descr="Bild könnte enthalten: eine oder mehrere Personen und Tex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pic>
        <p:nvPicPr>
          <p:cNvPr id="1029" name="Picture 5" descr="http://www.vollgeld-initiative.ch/fa/img/Logo/logo_vollgeld-initiative_mit_Titel_hoch_2014_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8360"/>
            <a:ext cx="6624736" cy="428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pieren 1"/>
          <p:cNvGrpSpPr/>
          <p:nvPr/>
        </p:nvGrpSpPr>
        <p:grpSpPr>
          <a:xfrm>
            <a:off x="1569352" y="4835344"/>
            <a:ext cx="5522928" cy="1329540"/>
            <a:chOff x="1569352" y="4835344"/>
            <a:chExt cx="5522928" cy="1329540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9352" y="4835344"/>
              <a:ext cx="1772720" cy="1329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feld 11"/>
            <p:cNvSpPr txBox="1"/>
            <p:nvPr/>
          </p:nvSpPr>
          <p:spPr>
            <a:xfrm>
              <a:off x="3347864" y="4940958"/>
              <a:ext cx="374441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3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Eidgenössische </a:t>
              </a:r>
            </a:p>
            <a:p>
              <a:r>
                <a:rPr lang="de-CH" sz="3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Volksabstimmung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470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2"/>
          <p:cNvSpPr txBox="1">
            <a:spLocks/>
          </p:cNvSpPr>
          <p:nvPr/>
        </p:nvSpPr>
        <p:spPr>
          <a:xfrm>
            <a:off x="0" y="908720"/>
            <a:ext cx="9144000" cy="18040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54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Was ist Geld und</a:t>
            </a:r>
            <a:br>
              <a:rPr lang="de-CH" sz="54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</a:br>
            <a:r>
              <a:rPr lang="de-CH" sz="54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wem dient es … ? </a:t>
            </a:r>
            <a:endParaRPr lang="en-US" sz="48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1691680" y="2712740"/>
            <a:ext cx="2941658" cy="11611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0" t="28215" r="1781"/>
          <a:stretch/>
        </p:blipFill>
        <p:spPr bwMode="auto">
          <a:xfrm>
            <a:off x="1115616" y="2924944"/>
            <a:ext cx="7163494" cy="3325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026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 txBox="1">
            <a:spLocks/>
          </p:cNvSpPr>
          <p:nvPr/>
        </p:nvSpPr>
        <p:spPr>
          <a:xfrm>
            <a:off x="21357" y="1412776"/>
            <a:ext cx="9122643" cy="54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Verein 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Monetäre Modernisierung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Postfach 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3160</a:t>
            </a:r>
          </a:p>
          <a:p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CH-5430 </a:t>
            </a: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Wettingen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www.vollgeld-initiative.ch</a:t>
            </a:r>
            <a:b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www.facebook.com/vollgeldreform </a:t>
            </a:r>
            <a:endParaRPr lang="de-CH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397" y="40466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Wer sind wir ?</a:t>
            </a:r>
            <a:endParaRPr lang="en-US" sz="4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6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 txBox="1">
            <a:spLocks/>
          </p:cNvSpPr>
          <p:nvPr/>
        </p:nvSpPr>
        <p:spPr>
          <a:xfrm>
            <a:off x="0" y="1340768"/>
            <a:ext cx="9144000" cy="54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meisten Menschen wissen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nicht, woher unser Geld kommt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und was die Banken tun.</a:t>
            </a:r>
          </a:p>
          <a:p>
            <a:endParaRPr lang="de-CH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Wir wollen darüber aufklären!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0" y="40466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Unsere Motivation:</a:t>
            </a:r>
            <a:endParaRPr lang="en-US" sz="4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Kein automatischer Alternativtext verfügbar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-1" y="1235328"/>
            <a:ext cx="9144000" cy="468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Getrennter </a:t>
            </a:r>
            <a:r>
              <a:rPr lang="de-CH" sz="33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Kreislauf von </a:t>
            </a:r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Nationalbankengeld und </a:t>
            </a:r>
            <a:r>
              <a:rPr lang="de-CH" sz="33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dem </a:t>
            </a:r>
            <a:br>
              <a:rPr lang="de-CH" sz="33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Bankengeld auf unseren Konten.</a:t>
            </a:r>
            <a:endParaRPr lang="de-CH" sz="33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uppieren 6"/>
          <p:cNvGrpSpPr/>
          <p:nvPr/>
        </p:nvGrpSpPr>
        <p:grpSpPr>
          <a:xfrm>
            <a:off x="499963" y="3168151"/>
            <a:ext cx="8144073" cy="3412839"/>
            <a:chOff x="1619672" y="3080214"/>
            <a:chExt cx="6984776" cy="2927026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3080214"/>
              <a:ext cx="6984776" cy="2927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feld 3"/>
            <p:cNvSpPr txBox="1"/>
            <p:nvPr/>
          </p:nvSpPr>
          <p:spPr>
            <a:xfrm>
              <a:off x="2987824" y="3551977"/>
              <a:ext cx="66236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Bank</a:t>
              </a:r>
            </a:p>
            <a:p>
              <a:pPr algn="ctr"/>
              <a:r>
                <a:rPr lang="de-CH" b="1" dirty="0"/>
                <a:t>X</a:t>
              </a:r>
            </a:p>
          </p:txBody>
        </p:sp>
        <p:sp>
          <p:nvSpPr>
            <p:cNvPr id="8" name="Textfeld 7"/>
            <p:cNvSpPr txBox="1"/>
            <p:nvPr/>
          </p:nvSpPr>
          <p:spPr>
            <a:xfrm>
              <a:off x="6516216" y="3556849"/>
              <a:ext cx="66236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Bank</a:t>
              </a:r>
            </a:p>
            <a:p>
              <a:pPr algn="ctr"/>
              <a:r>
                <a:rPr lang="de-CH" b="1" dirty="0"/>
                <a:t>Y</a:t>
              </a:r>
            </a:p>
          </p:txBody>
        </p:sp>
        <p:sp>
          <p:nvSpPr>
            <p:cNvPr id="9" name="Textfeld 8"/>
            <p:cNvSpPr txBox="1"/>
            <p:nvPr/>
          </p:nvSpPr>
          <p:spPr>
            <a:xfrm>
              <a:off x="2071396" y="5013176"/>
              <a:ext cx="7945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Kunde</a:t>
              </a:r>
            </a:p>
            <a:p>
              <a:pPr algn="ctr"/>
              <a:r>
                <a:rPr lang="de-CH" b="1" dirty="0" smtClean="0"/>
                <a:t>A</a:t>
              </a:r>
              <a:endParaRPr lang="de-CH" b="1" dirty="0"/>
            </a:p>
          </p:txBody>
        </p:sp>
        <p:sp>
          <p:nvSpPr>
            <p:cNvPr id="10" name="Textfeld 9"/>
            <p:cNvSpPr txBox="1"/>
            <p:nvPr/>
          </p:nvSpPr>
          <p:spPr>
            <a:xfrm>
              <a:off x="7380312" y="5013176"/>
              <a:ext cx="7945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Kunde</a:t>
              </a:r>
            </a:p>
            <a:p>
              <a:pPr algn="ctr"/>
              <a:r>
                <a:rPr lang="de-CH" b="1" dirty="0" smtClean="0"/>
                <a:t>D</a:t>
              </a:r>
              <a:endParaRPr lang="de-CH" b="1" dirty="0"/>
            </a:p>
          </p:txBody>
        </p:sp>
        <p:sp>
          <p:nvSpPr>
            <p:cNvPr id="11" name="Textfeld 10"/>
            <p:cNvSpPr txBox="1"/>
            <p:nvPr/>
          </p:nvSpPr>
          <p:spPr>
            <a:xfrm>
              <a:off x="5580112" y="5013176"/>
              <a:ext cx="7945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Kunde</a:t>
              </a:r>
            </a:p>
            <a:p>
              <a:pPr algn="ctr"/>
              <a:r>
                <a:rPr lang="de-CH" b="1" dirty="0" smtClean="0"/>
                <a:t>C</a:t>
              </a:r>
              <a:endParaRPr lang="de-CH" b="1" dirty="0"/>
            </a:p>
          </p:txBody>
        </p:sp>
        <p:sp>
          <p:nvSpPr>
            <p:cNvPr id="12" name="Textfeld 11"/>
            <p:cNvSpPr txBox="1"/>
            <p:nvPr/>
          </p:nvSpPr>
          <p:spPr>
            <a:xfrm>
              <a:off x="3851920" y="5013176"/>
              <a:ext cx="7945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Kunde</a:t>
              </a:r>
            </a:p>
            <a:p>
              <a:pPr algn="ctr"/>
              <a:r>
                <a:rPr lang="de-CH" b="1" dirty="0" smtClean="0"/>
                <a:t>B</a:t>
              </a:r>
              <a:endParaRPr lang="de-CH" b="1" dirty="0"/>
            </a:p>
          </p:txBody>
        </p:sp>
      </p:grpSp>
      <p:sp>
        <p:nvSpPr>
          <p:cNvPr id="15" name="Inhaltsplatzhalter 2"/>
          <p:cNvSpPr txBox="1">
            <a:spLocks/>
          </p:cNvSpPr>
          <p:nvPr/>
        </p:nvSpPr>
        <p:spPr>
          <a:xfrm>
            <a:off x="27062" y="40466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Das heutige Geldsystem</a:t>
            </a:r>
            <a:endParaRPr lang="en-US" sz="4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61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Kein automatischer Alternativtext verfügbar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-34943" y="2996952"/>
            <a:ext cx="9144000" cy="36746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Nationalbankengeld kommt nicht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 den Wirtschaftskreislauf. 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1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 zirkuliert zwischen den 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privaten Banken. 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1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Und bildet gleichzeitig die 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Reserve der privaten Banken.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36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-17190" y="404664"/>
            <a:ext cx="9144000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Nationalbankengeld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uppieren 8"/>
          <p:cNvGrpSpPr/>
          <p:nvPr/>
        </p:nvGrpSpPr>
        <p:grpSpPr>
          <a:xfrm>
            <a:off x="-308917" y="1256172"/>
            <a:ext cx="9968552" cy="1588802"/>
            <a:chOff x="1619672" y="3080214"/>
            <a:chExt cx="6984776" cy="1122966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675"/>
            <a:stretch/>
          </p:blipFill>
          <p:spPr bwMode="auto">
            <a:xfrm>
              <a:off x="1619672" y="3080214"/>
              <a:ext cx="6984776" cy="799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feld 10"/>
            <p:cNvSpPr txBox="1"/>
            <p:nvPr/>
          </p:nvSpPr>
          <p:spPr>
            <a:xfrm>
              <a:off x="2987824" y="3551977"/>
              <a:ext cx="66236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Bank</a:t>
              </a:r>
            </a:p>
            <a:p>
              <a:pPr algn="ctr"/>
              <a:r>
                <a:rPr lang="de-CH" b="1" dirty="0"/>
                <a:t>X</a:t>
              </a:r>
            </a:p>
          </p:txBody>
        </p:sp>
        <p:sp>
          <p:nvSpPr>
            <p:cNvPr id="12" name="Textfeld 11"/>
            <p:cNvSpPr txBox="1"/>
            <p:nvPr/>
          </p:nvSpPr>
          <p:spPr>
            <a:xfrm>
              <a:off x="6516216" y="3556849"/>
              <a:ext cx="66236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b="1" dirty="0" smtClean="0"/>
                <a:t>Bank</a:t>
              </a:r>
            </a:p>
            <a:p>
              <a:pPr algn="ctr"/>
              <a:r>
                <a:rPr lang="de-CH" b="1" dirty="0"/>
                <a:t>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338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Kein automatischer Alternativtext verfügbar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-8170" y="3375980"/>
            <a:ext cx="9151243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Geldkreislauf des Publikums.</a:t>
            </a:r>
            <a:r>
              <a:rPr lang="de-CH" sz="33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/>
            </a:r>
            <a:br>
              <a:rPr lang="de-CH" sz="33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</a:br>
            <a:endParaRPr lang="de-CH" sz="1000" dirty="0" smtClean="0">
              <a:solidFill>
                <a:srgbClr val="CE9A32"/>
              </a:solidFill>
              <a:latin typeface="Century Gothic" panose="020B0502020202020204" pitchFamily="34" charset="0"/>
            </a:endParaRPr>
          </a:p>
          <a:p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Das elektronische Geld für den</a:t>
            </a:r>
            <a:b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öffentlichen Zahlungsverkehr.</a:t>
            </a:r>
            <a:b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Dieses private Bankengeld kann</a:t>
            </a:r>
            <a:b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eigene Bank nicht verlassen!</a:t>
            </a:r>
            <a:endParaRPr lang="de-CH" sz="33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9922" y="404664"/>
            <a:ext cx="9144000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Privates Bankengeld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189855" y="4365104"/>
            <a:ext cx="9144000" cy="468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sz="34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uppieren 8"/>
          <p:cNvGrpSpPr/>
          <p:nvPr/>
        </p:nvGrpSpPr>
        <p:grpSpPr>
          <a:xfrm>
            <a:off x="1701115" y="1196752"/>
            <a:ext cx="5759641" cy="2024608"/>
            <a:chOff x="1619672" y="3551977"/>
            <a:chExt cx="6984776" cy="2455263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158"/>
            <a:stretch/>
          </p:blipFill>
          <p:spPr bwMode="auto">
            <a:xfrm>
              <a:off x="1619672" y="3875143"/>
              <a:ext cx="6984776" cy="2132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feld 10"/>
            <p:cNvSpPr txBox="1"/>
            <p:nvPr/>
          </p:nvSpPr>
          <p:spPr>
            <a:xfrm>
              <a:off x="2971269" y="3551977"/>
              <a:ext cx="695473" cy="667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1600" b="1" dirty="0" smtClean="0"/>
                <a:t>Bank</a:t>
              </a:r>
            </a:p>
            <a:p>
              <a:pPr algn="ctr"/>
              <a:r>
                <a:rPr lang="de-CH" sz="1600" b="1" dirty="0"/>
                <a:t>X</a:t>
              </a:r>
            </a:p>
          </p:txBody>
        </p:sp>
        <p:sp>
          <p:nvSpPr>
            <p:cNvPr id="12" name="Textfeld 11"/>
            <p:cNvSpPr txBox="1"/>
            <p:nvPr/>
          </p:nvSpPr>
          <p:spPr>
            <a:xfrm>
              <a:off x="6499660" y="3556848"/>
              <a:ext cx="695473" cy="667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1600" b="1" dirty="0" smtClean="0"/>
                <a:t>Bank</a:t>
              </a:r>
            </a:p>
            <a:p>
              <a:pPr algn="ctr"/>
              <a:r>
                <a:rPr lang="de-CH" sz="1600" b="1" dirty="0"/>
                <a:t>Y</a:t>
              </a:r>
            </a:p>
          </p:txBody>
        </p:sp>
        <p:sp>
          <p:nvSpPr>
            <p:cNvPr id="13" name="Textfeld 12"/>
            <p:cNvSpPr txBox="1"/>
            <p:nvPr/>
          </p:nvSpPr>
          <p:spPr>
            <a:xfrm>
              <a:off x="2052649" y="5013176"/>
              <a:ext cx="832006" cy="667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1600" b="1" dirty="0" smtClean="0"/>
                <a:t>Kunde</a:t>
              </a:r>
            </a:p>
            <a:p>
              <a:pPr algn="ctr"/>
              <a:r>
                <a:rPr lang="de-CH" sz="1600" b="1" dirty="0" smtClean="0"/>
                <a:t>A</a:t>
              </a:r>
              <a:endParaRPr lang="de-CH" sz="1600" b="1" dirty="0"/>
            </a:p>
          </p:txBody>
        </p:sp>
        <p:sp>
          <p:nvSpPr>
            <p:cNvPr id="14" name="Textfeld 13"/>
            <p:cNvSpPr txBox="1"/>
            <p:nvPr/>
          </p:nvSpPr>
          <p:spPr>
            <a:xfrm>
              <a:off x="7361566" y="5013176"/>
              <a:ext cx="832006" cy="667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1600" b="1" dirty="0" smtClean="0"/>
                <a:t>Kunde</a:t>
              </a:r>
            </a:p>
            <a:p>
              <a:pPr algn="ctr"/>
              <a:r>
                <a:rPr lang="de-CH" sz="1600" b="1" dirty="0" smtClean="0"/>
                <a:t>D</a:t>
              </a:r>
              <a:endParaRPr lang="de-CH" sz="1600" b="1" dirty="0"/>
            </a:p>
          </p:txBody>
        </p:sp>
        <p:sp>
          <p:nvSpPr>
            <p:cNvPr id="15" name="Textfeld 14"/>
            <p:cNvSpPr txBox="1"/>
            <p:nvPr/>
          </p:nvSpPr>
          <p:spPr>
            <a:xfrm>
              <a:off x="5561365" y="5013176"/>
              <a:ext cx="832006" cy="667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1600" b="1" dirty="0" smtClean="0"/>
                <a:t>Kunde</a:t>
              </a:r>
            </a:p>
            <a:p>
              <a:pPr algn="ctr"/>
              <a:r>
                <a:rPr lang="de-CH" sz="1600" b="1" dirty="0" smtClean="0"/>
                <a:t>C</a:t>
              </a:r>
              <a:endParaRPr lang="de-CH" sz="1600" b="1" dirty="0"/>
            </a:p>
          </p:txBody>
        </p:sp>
        <p:sp>
          <p:nvSpPr>
            <p:cNvPr id="16" name="Textfeld 15"/>
            <p:cNvSpPr txBox="1"/>
            <p:nvPr/>
          </p:nvSpPr>
          <p:spPr>
            <a:xfrm>
              <a:off x="3833174" y="5013176"/>
              <a:ext cx="832006" cy="6673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CH" sz="1600" b="1" dirty="0" smtClean="0"/>
                <a:t>Kunde</a:t>
              </a:r>
            </a:p>
            <a:p>
              <a:pPr algn="ctr"/>
              <a:r>
                <a:rPr lang="de-CH" sz="1600" b="1" dirty="0" smtClean="0"/>
                <a:t>B</a:t>
              </a:r>
              <a:endParaRPr lang="de-CH" sz="1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17440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Kein automatischer Alternativtext verfügbar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-233858" y="341462"/>
            <a:ext cx="9144000" cy="1152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Das heisst … 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0" y="1338509"/>
            <a:ext cx="9144000" cy="61845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Unser elektronisches Geld ist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Eigentum der privaten Banken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</a:t>
            </a:r>
            <a:b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Niemand kann am 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Zahlungsverkehr teilnehmen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ohne die privaten Banken.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Das Publikum hat </a:t>
            </a:r>
            <a:r>
              <a:rPr lang="de-CH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keinen</a:t>
            </a: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Zugang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zu 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echten </a:t>
            </a: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Schweizer Franken.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Ausnahme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: </a:t>
            </a:r>
            <a: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Das Bargeld</a:t>
            </a:r>
            <a:endParaRPr lang="de-CH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de-CH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8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275856" y="2276872"/>
            <a:ext cx="52593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Das machen nur die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privaten Banken !</a:t>
            </a:r>
            <a:endParaRPr lang="de-CH" sz="36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3731" y="332656"/>
            <a:ext cx="9151711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Wer stellt denn nun unser elektronisches Geld her ? 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616246" y="2465649"/>
            <a:ext cx="7918957" cy="3771663"/>
            <a:chOff x="616246" y="2774687"/>
            <a:chExt cx="7918957" cy="3771663"/>
          </a:xfrm>
        </p:grpSpPr>
        <p:pic>
          <p:nvPicPr>
            <p:cNvPr id="9" name="Picture 2" descr="E:\16244251_1266712453421888_2023859824_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562" y="2774687"/>
              <a:ext cx="2007678" cy="26330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Grafik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168" y="4513955"/>
              <a:ext cx="679601" cy="422377"/>
            </a:xfrm>
            <a:prstGeom prst="rect">
              <a:avLst/>
            </a:prstGeom>
          </p:spPr>
        </p:pic>
        <p:pic>
          <p:nvPicPr>
            <p:cNvPr id="64" name="Grafik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2761" y="4634174"/>
              <a:ext cx="972338" cy="604315"/>
            </a:xfrm>
            <a:prstGeom prst="rect">
              <a:avLst/>
            </a:prstGeom>
          </p:spPr>
        </p:pic>
        <p:grpSp>
          <p:nvGrpSpPr>
            <p:cNvPr id="71" name="Gruppieren 70"/>
            <p:cNvGrpSpPr/>
            <p:nvPr/>
          </p:nvGrpSpPr>
          <p:grpSpPr>
            <a:xfrm>
              <a:off x="616246" y="5324533"/>
              <a:ext cx="7918957" cy="1221817"/>
              <a:chOff x="616246" y="5324533"/>
              <a:chExt cx="7918957" cy="1221817"/>
            </a:xfrm>
          </p:grpSpPr>
          <p:grpSp>
            <p:nvGrpSpPr>
              <p:cNvPr id="63" name="Gruppieren 62"/>
              <p:cNvGrpSpPr/>
              <p:nvPr/>
            </p:nvGrpSpPr>
            <p:grpSpPr>
              <a:xfrm>
                <a:off x="616246" y="5324533"/>
                <a:ext cx="7918957" cy="1218668"/>
                <a:chOff x="467544" y="5099223"/>
                <a:chExt cx="7918957" cy="1218668"/>
              </a:xfrm>
            </p:grpSpPr>
            <p:pic>
              <p:nvPicPr>
                <p:cNvPr id="55" name="Grafik 54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23728" y="5507946"/>
                  <a:ext cx="1286500" cy="799569"/>
                </a:xfrm>
                <a:prstGeom prst="rect">
                  <a:avLst/>
                </a:prstGeom>
              </p:spPr>
            </p:pic>
            <p:pic>
              <p:nvPicPr>
                <p:cNvPr id="56" name="Grafik 55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7544" y="5507947"/>
                  <a:ext cx="1286500" cy="799569"/>
                </a:xfrm>
                <a:prstGeom prst="rect">
                  <a:avLst/>
                </a:prstGeom>
              </p:spPr>
            </p:pic>
            <p:pic>
              <p:nvPicPr>
                <p:cNvPr id="57" name="Grafik 56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779912" y="5099223"/>
                  <a:ext cx="1286500" cy="799569"/>
                </a:xfrm>
                <a:prstGeom prst="rect">
                  <a:avLst/>
                </a:prstGeom>
              </p:spPr>
            </p:pic>
            <p:pic>
              <p:nvPicPr>
                <p:cNvPr id="60" name="Grafik 59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100001" y="5518322"/>
                  <a:ext cx="1286500" cy="799569"/>
                </a:xfrm>
                <a:prstGeom prst="rect">
                  <a:avLst/>
                </a:prstGeom>
              </p:spPr>
            </p:pic>
          </p:grpSp>
          <p:pic>
            <p:nvPicPr>
              <p:cNvPr id="70" name="Grafik 6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95323" y="5743436"/>
                <a:ext cx="1291881" cy="80291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5568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019407" y="1336404"/>
            <a:ext cx="9151710" cy="279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Indem private Banken Kredite an Nichtbanken vergeben.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lvl="0">
              <a:spcBef>
                <a:spcPct val="20000"/>
              </a:spcBef>
            </a:pP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Indem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 Banken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Vermögenswerte erwerben wie Liegenschaften, Gold &amp; Aktien.</a:t>
            </a: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-17549" y="360512"/>
            <a:ext cx="9151711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Und wie geht das ?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-23469" y="4653136"/>
            <a:ext cx="9151710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Bei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Geldherstellung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privaten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Banken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werden keine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Kunden- </a:t>
            </a:r>
            <a:r>
              <a:rPr lang="de-CH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oder </a:t>
            </a:r>
            <a:r>
              <a:rPr lang="de-CH" sz="3200" dirty="0">
                <a:solidFill>
                  <a:srgbClr val="CE9A32"/>
                </a:solidFill>
                <a:latin typeface="Century Gothic" panose="020B0502020202020204" pitchFamily="34" charset="0"/>
              </a:rPr>
              <a:t>Spargelder</a:t>
            </a:r>
            <a:r>
              <a:rPr lang="de-CH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 benötigt!</a:t>
            </a:r>
          </a:p>
          <a:p>
            <a:pPr algn="ctr">
              <a:spcBef>
                <a:spcPct val="20000"/>
              </a:spcBef>
            </a:pPr>
            <a:endParaRPr lang="de-CH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424092" y="148478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1.</a:t>
            </a:r>
            <a:endParaRPr lang="de-CH" sz="36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407339" y="2733635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2.</a:t>
            </a:r>
            <a:endParaRPr lang="de-CH" sz="36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22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-7711" y="1211685"/>
            <a:ext cx="91517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 ist ein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rein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technischer Vorgang: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Bilanzverlängerung!</a:t>
            </a:r>
            <a:endParaRPr lang="de-CH" sz="44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>
          <a:xfrm>
            <a:off x="3448" y="341462"/>
            <a:ext cx="9151711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Wie dann ?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678" y="2490819"/>
            <a:ext cx="6055816" cy="429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539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3573016"/>
            <a:ext cx="91440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Betrag wurde auf beiden Seiten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zum gleichen Zeitpunkt eingetragen. </a:t>
            </a:r>
          </a:p>
          <a:p>
            <a:pPr algn="ctr">
              <a:spcBef>
                <a:spcPct val="20000"/>
              </a:spcBef>
            </a:pPr>
            <a:endParaRPr lang="de-CH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ct val="20000"/>
              </a:spcBef>
            </a:pP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Bilanz verlängert sich um je eine Zeile.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Daher spricht man von Bilanzverlängerung.    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>
          <a:xfrm>
            <a:off x="-7711" y="395262"/>
            <a:ext cx="9151711" cy="1687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Beispiel: Bilanzverlängerung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1" name="Gruppieren 30"/>
          <p:cNvGrpSpPr/>
          <p:nvPr/>
        </p:nvGrpSpPr>
        <p:grpSpPr>
          <a:xfrm>
            <a:off x="517685" y="1412776"/>
            <a:ext cx="8528898" cy="1827535"/>
            <a:chOff x="218494" y="1412776"/>
            <a:chExt cx="8528898" cy="1827535"/>
          </a:xfrm>
        </p:grpSpPr>
        <p:cxnSp>
          <p:nvCxnSpPr>
            <p:cNvPr id="10" name="Gerade Verbindung 9"/>
            <p:cNvCxnSpPr/>
            <p:nvPr/>
          </p:nvCxnSpPr>
          <p:spPr>
            <a:xfrm>
              <a:off x="335335" y="2348880"/>
              <a:ext cx="7837065" cy="12886"/>
            </a:xfrm>
            <a:prstGeom prst="line">
              <a:avLst/>
            </a:prstGeom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2"/>
            <p:cNvCxnSpPr/>
            <p:nvPr/>
          </p:nvCxnSpPr>
          <p:spPr>
            <a:xfrm>
              <a:off x="323528" y="2826690"/>
              <a:ext cx="7848872" cy="0"/>
            </a:xfrm>
            <a:prstGeom prst="line">
              <a:avLst/>
            </a:prstGeom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/>
          </p:nvCxnSpPr>
          <p:spPr>
            <a:xfrm>
              <a:off x="323528" y="1830145"/>
              <a:ext cx="7848872" cy="0"/>
            </a:xfrm>
            <a:prstGeom prst="line">
              <a:avLst/>
            </a:prstGeom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 Verbindung mit Pfeil 11"/>
            <p:cNvCxnSpPr/>
            <p:nvPr/>
          </p:nvCxnSpPr>
          <p:spPr>
            <a:xfrm>
              <a:off x="3923928" y="1494731"/>
              <a:ext cx="11807" cy="1745580"/>
            </a:xfrm>
            <a:prstGeom prst="straightConnector1">
              <a:avLst/>
            </a:prstGeom>
            <a:ln w="66675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triangle" w="lg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hteck 18"/>
            <p:cNvSpPr/>
            <p:nvPr/>
          </p:nvSpPr>
          <p:spPr>
            <a:xfrm>
              <a:off x="218494" y="1412776"/>
              <a:ext cx="3984379" cy="13419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Forderung an Gerber + 13’500</a:t>
              </a:r>
              <a:b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</a:br>
              <a:endParaRPr lang="de-CH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  <a:p>
              <a:pPr>
                <a:spcBef>
                  <a:spcPct val="20000"/>
                </a:spcBef>
              </a:pP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Forderung </a:t>
              </a: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an 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Meier   + 45’300</a:t>
              </a:r>
              <a:b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</a:br>
              <a:endParaRPr lang="de-CH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  <a:p>
              <a:pPr>
                <a:spcBef>
                  <a:spcPct val="20000"/>
                </a:spcBef>
              </a:pP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Forderung </a:t>
              </a: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an 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Müller    + 2’500</a:t>
              </a:r>
              <a:endParaRPr lang="de-CH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Rechteck 21"/>
            <p:cNvSpPr/>
            <p:nvPr/>
          </p:nvSpPr>
          <p:spPr>
            <a:xfrm>
              <a:off x="4202873" y="1432620"/>
              <a:ext cx="4544519" cy="13419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Verbindlichkeit 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an Gerber + 13’500</a:t>
              </a:r>
              <a:b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</a:br>
              <a:endParaRPr lang="de-CH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  <a:p>
              <a:pPr>
                <a:spcBef>
                  <a:spcPct val="20000"/>
                </a:spcBef>
              </a:pP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Verbindlichkeit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 </a:t>
              </a: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an 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Meier    + 45’300</a:t>
              </a:r>
              <a:b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</a:br>
              <a:endParaRPr lang="de-CH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  <a:p>
              <a:pPr>
                <a:spcBef>
                  <a:spcPct val="20000"/>
                </a:spcBef>
              </a:pP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Verbindlichkeit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 </a:t>
              </a:r>
              <a:r>
                <a:rPr lang="de-CH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an </a:t>
              </a:r>
              <a:r>
                <a:rPr lang="de-CH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Müller     + 2’500</a:t>
              </a:r>
              <a:endParaRPr lang="de-CH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712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3" t="7184" r="7522" b="21492"/>
          <a:stretch/>
        </p:blipFill>
        <p:spPr bwMode="auto">
          <a:xfrm>
            <a:off x="827584" y="1636694"/>
            <a:ext cx="7647628" cy="4777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Inhaltsplatzhalter 2"/>
          <p:cNvSpPr txBox="1">
            <a:spLocks/>
          </p:cNvSpPr>
          <p:nvPr/>
        </p:nvSpPr>
        <p:spPr>
          <a:xfrm>
            <a:off x="0" y="188640"/>
            <a:ext cx="9151711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0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Beispiel: Geldherstellung mittels Kreditvergabe</a:t>
            </a:r>
          </a:p>
          <a:p>
            <a:endParaRPr lang="de-CH" sz="40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84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1268760"/>
            <a:ext cx="9134246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Geldmenge ist faktisch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ausser Kontrolle.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9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de-CH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Bankensektor kann fast</a:t>
            </a:r>
            <a:b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unbegrenzt Bankengeld erzeugen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9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de-CH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de-CH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Die </a:t>
            </a:r>
            <a:r>
              <a:rPr lang="de-CH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Banken </a:t>
            </a:r>
            <a:r>
              <a:rPr lang="de-CH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finden keine</a:t>
            </a:r>
            <a:br>
              <a:rPr lang="de-CH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Selbstregulierung.</a:t>
            </a:r>
            <a:br>
              <a:rPr lang="de-CH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</a:br>
            <a:endParaRPr lang="de-CH" sz="900" dirty="0" smtClean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lvl="0" algn="ctr"/>
            <a:endParaRPr lang="de-CH" sz="9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Wenn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eine Bank Konkurs geht,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verschwindet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alles Geld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dieser Bank!</a:t>
            </a:r>
            <a:endParaRPr lang="de-CH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AutoShape 2" descr="Bild könnte enthalten: Tex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-9754" y="332656"/>
            <a:ext cx="914400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Die grössten Probleme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44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17090" y="1251645"/>
            <a:ext cx="913603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Revision Bundesverfassung 1999: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« Das Recht zur Ausgabe von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Banknoten steht ausschliesslich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dem Bunde zu. »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2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Bei der Revision der BV 1999 wurde</a:t>
            </a:r>
            <a:br>
              <a:rPr lang="de-CH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 verpasst das Monopol des Bundes auch</a:t>
            </a:r>
            <a:br>
              <a:rPr lang="de-CH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auf das </a:t>
            </a:r>
            <a:r>
              <a:rPr lang="de-CH" sz="28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elektronische Geld</a:t>
            </a:r>
            <a:r>
              <a:rPr lang="de-CH" sz="28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auszuweiten!</a:t>
            </a:r>
            <a:endParaRPr lang="de-CH" sz="2800" i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9128" y="332656"/>
            <a:ext cx="9144000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Was sagt das Gesetz ?!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01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45077" y="1351062"/>
            <a:ext cx="9098923" cy="4139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privaten Banken haben diese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eine Gesetzeslücke für ihr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elektronisches Geld « gefunden »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und sie ausgenutzt!</a:t>
            </a:r>
          </a:p>
          <a:p>
            <a:pPr algn="ctr"/>
            <a:endParaRPr lang="de-CH" sz="900" dirty="0" smtClean="0">
              <a:solidFill>
                <a:srgbClr val="CE9A32"/>
              </a:solidFill>
              <a:latin typeface="Century Gothic" panose="020B0502020202020204" pitchFamily="34" charset="0"/>
            </a:endParaRPr>
          </a:p>
          <a:p>
            <a:pPr algn="ctr"/>
            <a:endParaRPr lang="de-CH" sz="900" dirty="0">
              <a:solidFill>
                <a:srgbClr val="CE9A32"/>
              </a:solidFill>
              <a:latin typeface="Century Gothic" panose="020B0502020202020204" pitchFamily="34" charset="0"/>
            </a:endParaRPr>
          </a:p>
          <a:p>
            <a:pPr algn="ctr"/>
            <a:endParaRPr lang="de-CH" sz="900" dirty="0" smtClean="0">
              <a:solidFill>
                <a:srgbClr val="CE9A32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de-CH" sz="36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Etwas </a:t>
            </a:r>
            <a: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  <a:t>ähnliches haben</a:t>
            </a:r>
            <a:b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  <a:t>die privaten Banken schon </a:t>
            </a:r>
            <a:b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  <a:t>einmal gemacht! </a:t>
            </a: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-46162" y="13742"/>
            <a:ext cx="9144000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7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 </a:t>
            </a:r>
            <a:r>
              <a:rPr lang="de-CH" sz="72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…</a:t>
            </a:r>
            <a:endParaRPr lang="de-CH" sz="72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0" y="3933056"/>
            <a:ext cx="9144000" cy="2367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CH" sz="38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02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-14735" y="1268760"/>
            <a:ext cx="91731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Zettelflut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von 1848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bis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1891: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 Banken druckten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eigene Banknoten! 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20" y="2922494"/>
            <a:ext cx="781737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hteck 6"/>
          <p:cNvSpPr/>
          <p:nvPr/>
        </p:nvSpPr>
        <p:spPr>
          <a:xfrm>
            <a:off x="-14735" y="4869160"/>
            <a:ext cx="9173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Folgen: Bankenkrisen und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Beeinträchtigung des Zahlungsverkehrs.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>
          <a:xfrm>
            <a:off x="14409" y="404664"/>
            <a:ext cx="914400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Wir erinnern uns! 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1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 txBox="1">
            <a:spLocks/>
          </p:cNvSpPr>
          <p:nvPr/>
        </p:nvSpPr>
        <p:spPr>
          <a:xfrm>
            <a:off x="14409" y="40466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Die Lösung 1891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4972" y="1340768"/>
            <a:ext cx="91731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Volksabstimmung: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Einführung des Banknotenmonopols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der Nationalbank !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355" y="3284984"/>
            <a:ext cx="4608512" cy="276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 txBox="1">
            <a:spLocks/>
          </p:cNvSpPr>
          <p:nvPr/>
        </p:nvSpPr>
        <p:spPr>
          <a:xfrm>
            <a:off x="4814" y="404664"/>
            <a:ext cx="914400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Der Trick der Banken heute ? 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0" y="1258493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Die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privaten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Banken haben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den elektronischen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Zahlungsverkehr erfunden.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Gleichzeitig verschleiert die eingeführte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Digitalisierung die Geldherstellung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</a:t>
            </a: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 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Banken.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AutoShape 2" descr="Bildergebnis für raiffeis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grpSp>
        <p:nvGrpSpPr>
          <p:cNvPr id="8" name="Gruppieren 7"/>
          <p:cNvGrpSpPr/>
          <p:nvPr/>
        </p:nvGrpSpPr>
        <p:grpSpPr>
          <a:xfrm>
            <a:off x="484426" y="4557233"/>
            <a:ext cx="7948601" cy="1977246"/>
            <a:chOff x="484426" y="4557233"/>
            <a:chExt cx="7948601" cy="1977246"/>
          </a:xfrm>
        </p:grpSpPr>
        <p:grpSp>
          <p:nvGrpSpPr>
            <p:cNvPr id="56" name="Gruppieren 55"/>
            <p:cNvGrpSpPr/>
            <p:nvPr/>
          </p:nvGrpSpPr>
          <p:grpSpPr>
            <a:xfrm>
              <a:off x="1108733" y="5132504"/>
              <a:ext cx="6936161" cy="1401975"/>
              <a:chOff x="1118491" y="4509120"/>
              <a:chExt cx="6936161" cy="1401975"/>
            </a:xfrm>
          </p:grpSpPr>
          <p:grpSp>
            <p:nvGrpSpPr>
              <p:cNvPr id="6" name="Gruppieren 5"/>
              <p:cNvGrpSpPr/>
              <p:nvPr/>
            </p:nvGrpSpPr>
            <p:grpSpPr>
              <a:xfrm>
                <a:off x="1118491" y="4509120"/>
                <a:ext cx="6936161" cy="970385"/>
                <a:chOff x="1115616" y="4941167"/>
                <a:chExt cx="6936161" cy="970385"/>
              </a:xfrm>
            </p:grpSpPr>
            <p:pic>
              <p:nvPicPr>
                <p:cNvPr id="3074" name="Picture 2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5616" y="4949527"/>
                  <a:ext cx="876300" cy="962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50" name="Picture 2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75477" y="4943623"/>
                  <a:ext cx="876300" cy="962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51" name="Picture 2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148422" y="4941167"/>
                  <a:ext cx="876300" cy="962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53" name="Grafik 5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7744" y="5471145"/>
                <a:ext cx="707876" cy="439950"/>
              </a:xfrm>
              <a:prstGeom prst="rect">
                <a:avLst/>
              </a:prstGeom>
            </p:spPr>
          </p:pic>
          <p:pic>
            <p:nvPicPr>
              <p:cNvPr id="57" name="Grafik 5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17540" y="5471145"/>
                <a:ext cx="707876" cy="439950"/>
              </a:xfrm>
              <a:prstGeom prst="rect">
                <a:avLst/>
              </a:prstGeom>
            </p:spPr>
          </p:pic>
          <p:cxnSp>
            <p:nvCxnSpPr>
              <p:cNvPr id="12" name="Gerade Verbindung mit Pfeil 11"/>
              <p:cNvCxnSpPr/>
              <p:nvPr/>
            </p:nvCxnSpPr>
            <p:spPr>
              <a:xfrm>
                <a:off x="1994791" y="5373216"/>
                <a:ext cx="2183975" cy="0"/>
              </a:xfrm>
              <a:prstGeom prst="straightConnector1">
                <a:avLst/>
              </a:prstGeom>
              <a:ln w="34925">
                <a:solidFill>
                  <a:schemeClr val="tx1">
                    <a:lumMod val="50000"/>
                    <a:lumOff val="50000"/>
                    <a:alpha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3" name="Grafik 6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19584" y="5469834"/>
                <a:ext cx="707876" cy="439950"/>
              </a:xfrm>
              <a:prstGeom prst="rect">
                <a:avLst/>
              </a:prstGeom>
            </p:spPr>
          </p:pic>
          <p:cxnSp>
            <p:nvCxnSpPr>
              <p:cNvPr id="64" name="Gerade Verbindung mit Pfeil 63"/>
              <p:cNvCxnSpPr/>
              <p:nvPr/>
            </p:nvCxnSpPr>
            <p:spPr>
              <a:xfrm>
                <a:off x="5027597" y="5373216"/>
                <a:ext cx="2183975" cy="0"/>
              </a:xfrm>
              <a:prstGeom prst="straightConnector1">
                <a:avLst/>
              </a:prstGeom>
              <a:ln w="34925">
                <a:solidFill>
                  <a:schemeClr val="tx1">
                    <a:lumMod val="50000"/>
                    <a:lumOff val="50000"/>
                    <a:alpha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0317" y="4680773"/>
              <a:ext cx="1223366" cy="442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426" y="4557233"/>
              <a:ext cx="2127498" cy="532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3892" y="4821183"/>
              <a:ext cx="1639135" cy="255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5319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 txBox="1">
            <a:spLocks/>
          </p:cNvSpPr>
          <p:nvPr/>
        </p:nvSpPr>
        <p:spPr>
          <a:xfrm>
            <a:off x="14409" y="404664"/>
            <a:ext cx="9144000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Warum </a:t>
            </a:r>
            <a:r>
              <a:rPr lang="de-CH" sz="4500" dirty="0">
                <a:solidFill>
                  <a:srgbClr val="CE9A32"/>
                </a:solidFill>
                <a:latin typeface="Century Gothic" panose="020B0502020202020204" pitchFamily="34" charset="0"/>
              </a:rPr>
              <a:t>fällt uns das nicht </a:t>
            </a:r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auf ?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-29144" y="1268760"/>
            <a:ext cx="91731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Man sieht dem elektronischen 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privaten Bankengeld</a:t>
            </a:r>
            <a:b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den Unterschied</a:t>
            </a:r>
            <a:r>
              <a:rPr lang="de-CH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zum echten Nationalbankengeld nicht an!</a:t>
            </a:r>
            <a:endParaRPr lang="de-CH" sz="3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AutoShape 2" descr="Bildergebnis für raiffeis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grpSp>
        <p:nvGrpSpPr>
          <p:cNvPr id="4" name="Gruppieren 3"/>
          <p:cNvGrpSpPr/>
          <p:nvPr/>
        </p:nvGrpSpPr>
        <p:grpSpPr>
          <a:xfrm>
            <a:off x="983874" y="3645024"/>
            <a:ext cx="6947170" cy="1486394"/>
            <a:chOff x="943431" y="4369275"/>
            <a:chExt cx="6947170" cy="1486394"/>
          </a:xfrm>
        </p:grpSpPr>
        <p:pic>
          <p:nvPicPr>
            <p:cNvPr id="28" name="Grafik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431" y="4896896"/>
              <a:ext cx="1529369" cy="950514"/>
            </a:xfrm>
            <a:prstGeom prst="rect">
              <a:avLst/>
            </a:prstGeom>
          </p:spPr>
        </p:pic>
        <p:pic>
          <p:nvPicPr>
            <p:cNvPr id="32" name="Grafik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5492" y="4905155"/>
              <a:ext cx="1529369" cy="950514"/>
            </a:xfrm>
            <a:prstGeom prst="rect">
              <a:avLst/>
            </a:prstGeom>
          </p:spPr>
        </p:pic>
        <p:pic>
          <p:nvPicPr>
            <p:cNvPr id="33" name="Grafik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1232" y="4905155"/>
              <a:ext cx="1529369" cy="950514"/>
            </a:xfrm>
            <a:prstGeom prst="rect">
              <a:avLst/>
            </a:prstGeom>
          </p:spPr>
        </p:pic>
        <p:sp>
          <p:nvSpPr>
            <p:cNvPr id="13" name="Inhaltsplatzhalter 2"/>
            <p:cNvSpPr txBox="1">
              <a:spLocks/>
            </p:cNvSpPr>
            <p:nvPr/>
          </p:nvSpPr>
          <p:spPr>
            <a:xfrm>
              <a:off x="3675785" y="4369275"/>
              <a:ext cx="1400271" cy="45780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CH" sz="2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SNB </a:t>
              </a:r>
              <a:endParaRPr lang="de-CH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16" name="Inhaltsplatzhalter 2"/>
          <p:cNvSpPr txBox="1">
            <a:spLocks/>
          </p:cNvSpPr>
          <p:nvPr/>
        </p:nvSpPr>
        <p:spPr>
          <a:xfrm>
            <a:off x="0" y="544522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8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Was können wir nun tun ?</a:t>
            </a:r>
            <a:endParaRPr lang="en-US" sz="4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75" y="4338914"/>
            <a:ext cx="432048" cy="44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147" y="3645024"/>
            <a:ext cx="1312424" cy="475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69877"/>
            <a:ext cx="2016224" cy="504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10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 txBox="1">
            <a:spLocks/>
          </p:cNvSpPr>
          <p:nvPr/>
        </p:nvSpPr>
        <p:spPr>
          <a:xfrm>
            <a:off x="-11807" y="1953047"/>
            <a:ext cx="9144000" cy="2376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Allein die Nationalbank soll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unser Bargeld und unser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>
                <a:solidFill>
                  <a:srgbClr val="CE9A32"/>
                </a:solidFill>
                <a:latin typeface="Century Gothic" panose="020B0502020202020204" pitchFamily="34" charset="0"/>
              </a:rPr>
              <a:t>elektronisches Geld</a:t>
            </a: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herstellen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 </a:t>
            </a:r>
            <a:endParaRPr lang="de-CH" sz="36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22498" y="332656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4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Schliessen wir diese Gesetzeslücke! </a:t>
            </a:r>
            <a:endParaRPr lang="en-US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Grafik 4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7" t="49134" r="12867" b="15490"/>
          <a:stretch/>
        </p:blipFill>
        <p:spPr>
          <a:xfrm>
            <a:off x="1087424" y="4293096"/>
            <a:ext cx="7128792" cy="205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19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ildergebnis für ub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3" name="Rechteck 2"/>
          <p:cNvSpPr/>
          <p:nvPr/>
        </p:nvSpPr>
        <p:spPr>
          <a:xfrm>
            <a:off x="0" y="350987"/>
            <a:ext cx="91440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4500" dirty="0">
                <a:solidFill>
                  <a:srgbClr val="CE9A32"/>
                </a:solidFill>
                <a:latin typeface="Century Gothic" panose="020B0502020202020204" pitchFamily="34" charset="0"/>
              </a:rPr>
              <a:t>Echter Franken für alle! </a:t>
            </a:r>
          </a:p>
        </p:txBody>
      </p:sp>
      <p:sp>
        <p:nvSpPr>
          <p:cNvPr id="4" name="Rechteck 3"/>
          <p:cNvSpPr/>
          <p:nvPr/>
        </p:nvSpPr>
        <p:spPr>
          <a:xfrm>
            <a:off x="-15997" y="1268760"/>
            <a:ext cx="911579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Mit der </a:t>
            </a:r>
            <a:r>
              <a:rPr lang="de-CH" sz="3200" dirty="0">
                <a:solidFill>
                  <a:srgbClr val="CE9A32"/>
                </a:solidFill>
                <a:latin typeface="Century Gothic" panose="020B0502020202020204" pitchFamily="34" charset="0"/>
              </a:rPr>
              <a:t>Vollgeldreform </a:t>
            </a:r>
            <a:r>
              <a:rPr lang="de-CH" sz="3200" dirty="0"/>
              <a:t> </a:t>
            </a:r>
          </a:p>
          <a:p>
            <a:pPr algn="ctr"/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werden alle elektronischen</a:t>
            </a:r>
            <a:b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Guthaben auf unseren Konten zu </a:t>
            </a:r>
          </a:p>
          <a:p>
            <a:pPr algn="ctr"/>
            <a:r>
              <a:rPr lang="de-CH" sz="3200" dirty="0">
                <a:solidFill>
                  <a:srgbClr val="CE9A32"/>
                </a:solidFill>
                <a:latin typeface="Century Gothic" panose="020B0502020202020204" pitchFamily="34" charset="0"/>
              </a:rPr>
              <a:t>gesetzlichen Zahlungsmitteln !</a:t>
            </a:r>
            <a:endParaRPr lang="de-CH" sz="3200" dirty="0">
              <a:solidFill>
                <a:schemeClr val="tx1">
                  <a:tint val="7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Gruppieren 4"/>
          <p:cNvGrpSpPr/>
          <p:nvPr/>
        </p:nvGrpSpPr>
        <p:grpSpPr>
          <a:xfrm>
            <a:off x="1111500" y="3501652"/>
            <a:ext cx="7116327" cy="2838865"/>
            <a:chOff x="1115616" y="3643509"/>
            <a:chExt cx="7116327" cy="283886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453" y="5313673"/>
              <a:ext cx="1610738" cy="662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2" name="Gruppieren 11"/>
            <p:cNvGrpSpPr/>
            <p:nvPr/>
          </p:nvGrpSpPr>
          <p:grpSpPr>
            <a:xfrm>
              <a:off x="1115616" y="5230530"/>
              <a:ext cx="2046953" cy="1251844"/>
              <a:chOff x="953083" y="5010081"/>
              <a:chExt cx="2046953" cy="1251844"/>
            </a:xfrm>
          </p:grpSpPr>
          <p:pic>
            <p:nvPicPr>
              <p:cNvPr id="30" name="Grafik 2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3084" y="5010083"/>
                <a:ext cx="966481" cy="600675"/>
              </a:xfrm>
              <a:prstGeom prst="rect">
                <a:avLst/>
              </a:prstGeom>
            </p:spPr>
          </p:pic>
          <p:pic>
            <p:nvPicPr>
              <p:cNvPr id="32" name="Grafik 3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3555" y="5010081"/>
                <a:ext cx="966481" cy="600675"/>
              </a:xfrm>
              <a:prstGeom prst="rect">
                <a:avLst/>
              </a:prstGeom>
            </p:spPr>
          </p:pic>
          <p:pic>
            <p:nvPicPr>
              <p:cNvPr id="33" name="Grafik 3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3083" y="5661250"/>
                <a:ext cx="966481" cy="600675"/>
              </a:xfrm>
              <a:prstGeom prst="rect">
                <a:avLst/>
              </a:prstGeom>
            </p:spPr>
          </p:pic>
          <p:pic>
            <p:nvPicPr>
              <p:cNvPr id="34" name="Grafik 3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33554" y="5661248"/>
                <a:ext cx="966481" cy="600675"/>
              </a:xfrm>
              <a:prstGeom prst="rect">
                <a:avLst/>
              </a:prstGeom>
            </p:spPr>
          </p:pic>
        </p:grpSp>
        <p:grpSp>
          <p:nvGrpSpPr>
            <p:cNvPr id="17" name="Gruppieren 16"/>
            <p:cNvGrpSpPr/>
            <p:nvPr/>
          </p:nvGrpSpPr>
          <p:grpSpPr>
            <a:xfrm>
              <a:off x="6184990" y="5222908"/>
              <a:ext cx="2046953" cy="1251844"/>
              <a:chOff x="3757269" y="5285245"/>
              <a:chExt cx="2046953" cy="1251844"/>
            </a:xfrm>
          </p:grpSpPr>
          <p:grpSp>
            <p:nvGrpSpPr>
              <p:cNvPr id="36" name="Gruppieren 35"/>
              <p:cNvGrpSpPr/>
              <p:nvPr/>
            </p:nvGrpSpPr>
            <p:grpSpPr>
              <a:xfrm>
                <a:off x="3757269" y="5285245"/>
                <a:ext cx="2046953" cy="1251844"/>
                <a:chOff x="953083" y="5010081"/>
                <a:chExt cx="2046953" cy="1251844"/>
              </a:xfrm>
            </p:grpSpPr>
            <p:pic>
              <p:nvPicPr>
                <p:cNvPr id="37" name="Grafik 36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53084" y="5010083"/>
                  <a:ext cx="966481" cy="600675"/>
                </a:xfrm>
                <a:prstGeom prst="rect">
                  <a:avLst/>
                </a:prstGeom>
              </p:spPr>
            </p:pic>
            <p:pic>
              <p:nvPicPr>
                <p:cNvPr id="38" name="Grafik 37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3555" y="5010081"/>
                  <a:ext cx="966481" cy="600675"/>
                </a:xfrm>
                <a:prstGeom prst="rect">
                  <a:avLst/>
                </a:prstGeom>
              </p:spPr>
            </p:pic>
            <p:pic>
              <p:nvPicPr>
                <p:cNvPr id="39" name="Grafik 38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53083" y="5661250"/>
                  <a:ext cx="966481" cy="600675"/>
                </a:xfrm>
                <a:prstGeom prst="rect">
                  <a:avLst/>
                </a:prstGeom>
              </p:spPr>
            </p:pic>
            <p:pic>
              <p:nvPicPr>
                <p:cNvPr id="40" name="Grafik 39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3554" y="5661248"/>
                  <a:ext cx="966481" cy="600675"/>
                </a:xfrm>
                <a:prstGeom prst="rect">
                  <a:avLst/>
                </a:prstGeom>
              </p:spPr>
            </p:pic>
          </p:grpSp>
          <p:pic>
            <p:nvPicPr>
              <p:cNvPr id="41" name="Grafik 40" descr="Graphik_Was_will_die_Vollgeld-Initiative.pdf - Adobe Reader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3047" t="51400" r="28564" b="33209"/>
              <a:stretch/>
            </p:blipFill>
            <p:spPr>
              <a:xfrm>
                <a:off x="4920749" y="6016526"/>
                <a:ext cx="312991" cy="316356"/>
              </a:xfrm>
              <a:prstGeom prst="rect">
                <a:avLst/>
              </a:prstGeom>
            </p:spPr>
          </p:pic>
          <p:pic>
            <p:nvPicPr>
              <p:cNvPr id="42" name="Grafik 41" descr="Graphik_Was_will_die_Vollgeld-Initiative.pdf - Adobe Reader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3047" t="51400" r="28564" b="33209"/>
              <a:stretch/>
            </p:blipFill>
            <p:spPr>
              <a:xfrm>
                <a:off x="3837608" y="6016526"/>
                <a:ext cx="312991" cy="316356"/>
              </a:xfrm>
              <a:prstGeom prst="rect">
                <a:avLst/>
              </a:prstGeom>
            </p:spPr>
          </p:pic>
          <p:pic>
            <p:nvPicPr>
              <p:cNvPr id="43" name="Grafik 42" descr="Graphik_Was_will_die_Vollgeld-Initiative.pdf - Adobe Reader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3047" t="51400" r="28564" b="33209"/>
              <a:stretch/>
            </p:blipFill>
            <p:spPr>
              <a:xfrm>
                <a:off x="4920135" y="5366863"/>
                <a:ext cx="312991" cy="316356"/>
              </a:xfrm>
              <a:prstGeom prst="rect">
                <a:avLst/>
              </a:prstGeom>
            </p:spPr>
          </p:pic>
          <p:pic>
            <p:nvPicPr>
              <p:cNvPr id="44" name="Grafik 43" descr="Graphik_Was_will_die_Vollgeld-Initiative.pdf - Adobe Reader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3047" t="51400" r="28564" b="33209"/>
              <a:stretch/>
            </p:blipFill>
            <p:spPr>
              <a:xfrm>
                <a:off x="3837634" y="5366593"/>
                <a:ext cx="312991" cy="316356"/>
              </a:xfrm>
              <a:prstGeom prst="rect">
                <a:avLst/>
              </a:prstGeom>
            </p:spPr>
          </p:pic>
        </p:grpSp>
        <p:pic>
          <p:nvPicPr>
            <p:cNvPr id="1030" name="Picture 6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774" b="3491"/>
            <a:stretch/>
          </p:blipFill>
          <p:spPr bwMode="auto">
            <a:xfrm>
              <a:off x="6555586" y="3643509"/>
              <a:ext cx="1301335" cy="1507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uppieren 5"/>
          <p:cNvGrpSpPr/>
          <p:nvPr/>
        </p:nvGrpSpPr>
        <p:grpSpPr>
          <a:xfrm>
            <a:off x="1083013" y="3933056"/>
            <a:ext cx="2048827" cy="949464"/>
            <a:chOff x="1053568" y="3586176"/>
            <a:chExt cx="2048827" cy="949464"/>
          </a:xfrm>
        </p:grpSpPr>
        <p:pic>
          <p:nvPicPr>
            <p:cNvPr id="26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3568" y="4022616"/>
              <a:ext cx="2048827" cy="513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6171" y="3586176"/>
              <a:ext cx="1429600" cy="517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1905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 txBox="1">
            <a:spLocks/>
          </p:cNvSpPr>
          <p:nvPr/>
        </p:nvSpPr>
        <p:spPr>
          <a:xfrm>
            <a:off x="0" y="1412776"/>
            <a:ext cx="9144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Das </a:t>
            </a: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private, elektronische Geld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Banken wird </a:t>
            </a:r>
            <a: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  <a:t>ersetzt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durch </a:t>
            </a: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das elektronische Geld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Nationalbank</a:t>
            </a: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  <a:t>Auslagern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der Kundenkonten </a:t>
            </a:r>
            <a:b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aus den Bankbilanzen.</a:t>
            </a:r>
            <a:b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36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>
                <a:solidFill>
                  <a:srgbClr val="CE9A32"/>
                </a:solidFill>
                <a:latin typeface="Century Gothic" panose="020B0502020202020204" pitchFamily="34" charset="0"/>
              </a:rPr>
              <a:t>Übertragen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der bisherigen</a:t>
            </a:r>
            <a:b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Bankkonten auf Vollgeldkonten.</a:t>
            </a:r>
            <a:endParaRPr lang="de-CH" sz="36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0" y="40466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Pro Vollgeld-Initiative!</a:t>
            </a:r>
            <a:endParaRPr lang="en-US" sz="4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2"/>
          <p:cNvSpPr txBox="1">
            <a:spLocks/>
          </p:cNvSpPr>
          <p:nvPr/>
        </p:nvSpPr>
        <p:spPr>
          <a:xfrm>
            <a:off x="0" y="620688"/>
            <a:ext cx="9144000" cy="5688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Unser Geld kann </a:t>
            </a: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bei Finanzkrisen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nicht </a:t>
            </a:r>
            <a:r>
              <a:rPr lang="de-CH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mehr verschwinden. </a:t>
            </a:r>
          </a:p>
          <a:p>
            <a:r>
              <a:rPr lang="de-CH" dirty="0">
                <a:solidFill>
                  <a:srgbClr val="CE9A3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U</a:t>
            </a:r>
            <a: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nsere Konten sind dann nicht</a:t>
            </a:r>
            <a:b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</a:br>
            <a: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mehr </a:t>
            </a:r>
            <a:r>
              <a:rPr lang="de-CH" dirty="0">
                <a:solidFill>
                  <a:srgbClr val="CE9A32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Teil der Konkursmasse!</a:t>
            </a:r>
          </a:p>
          <a:p>
            <a:endParaRPr lang="de-CH" sz="1800" dirty="0" smtClean="0">
              <a:solidFill>
                <a:srgbClr val="CE9A32"/>
              </a:solidFill>
              <a:latin typeface="Century Gothic" panose="020B0502020202020204" pitchFamily="34" charset="0"/>
            </a:endParaRPr>
          </a:p>
          <a:p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Unsere Vollgeldkonten werden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 Zukunft von den Banken nur </a:t>
            </a:r>
            <a:br>
              <a:rPr lang="de-CH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noch verwaltet.</a:t>
            </a:r>
            <a:r>
              <a:rPr lang="de-CH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  <a:endParaRPr lang="de-CH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Das elektronische Vollgeld </a:t>
            </a:r>
            <a:b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</a:rPr>
            </a:br>
            <a:r>
              <a:rPr lang="de-CH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gehört dann wirklich uns</a:t>
            </a:r>
            <a:r>
              <a:rPr lang="de-CH" dirty="0">
                <a:solidFill>
                  <a:srgbClr val="CE9A32"/>
                </a:solidFill>
                <a:latin typeface="Century Gothic" panose="020B0502020202020204" pitchFamily="34" charset="0"/>
              </a:rPr>
              <a:t>!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3384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5"/>
          <p:cNvGrpSpPr/>
          <p:nvPr/>
        </p:nvGrpSpPr>
        <p:grpSpPr>
          <a:xfrm>
            <a:off x="2761354" y="4293096"/>
            <a:ext cx="4005870" cy="2232248"/>
            <a:chOff x="2483768" y="3356992"/>
            <a:chExt cx="5760601" cy="3210062"/>
          </a:xfrm>
        </p:grpSpPr>
        <p:pic>
          <p:nvPicPr>
            <p:cNvPr id="3" name="Grafik 2" descr="Graphik_Was_will_die_Vollgeld-Initiative.pdf - Adobe Reader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905" t="49134" r="12867" b="15490"/>
            <a:stretch/>
          </p:blipFill>
          <p:spPr>
            <a:xfrm>
              <a:off x="2771775" y="3356992"/>
              <a:ext cx="5472594" cy="3210062"/>
            </a:xfrm>
            <a:prstGeom prst="rect">
              <a:avLst/>
            </a:prstGeom>
          </p:spPr>
        </p:pic>
        <p:sp>
          <p:nvSpPr>
            <p:cNvPr id="5" name="Rechteck 4"/>
            <p:cNvSpPr/>
            <p:nvPr/>
          </p:nvSpPr>
          <p:spPr>
            <a:xfrm>
              <a:off x="2483768" y="3861048"/>
              <a:ext cx="864064" cy="10803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CH"/>
            </a:p>
          </p:txBody>
        </p:sp>
      </p:grpSp>
      <p:sp>
        <p:nvSpPr>
          <p:cNvPr id="2" name="Inhaltsplatzhalter 2"/>
          <p:cNvSpPr txBox="1">
            <a:spLocks/>
          </p:cNvSpPr>
          <p:nvPr/>
        </p:nvSpPr>
        <p:spPr>
          <a:xfrm>
            <a:off x="4127" y="2298816"/>
            <a:ext cx="9144000" cy="22322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Geld 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ist ein öffentliches </a:t>
            </a: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Gut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und </a:t>
            </a:r>
            <a:r>
              <a:rPr lang="de-CH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muss </a:t>
            </a: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der 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Allgemeinheit dienen !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-25474" y="332656"/>
            <a:ext cx="9144000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8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Was ist Geld und </a:t>
            </a:r>
            <a:br>
              <a:rPr lang="de-CH" sz="48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</a:br>
            <a:r>
              <a:rPr lang="de-CH" sz="48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wem </a:t>
            </a:r>
            <a:r>
              <a:rPr lang="de-CH" sz="4800" dirty="0">
                <a:solidFill>
                  <a:srgbClr val="CE9A32"/>
                </a:solidFill>
                <a:latin typeface="Century Gothic" panose="020B0502020202020204" pitchFamily="34" charset="0"/>
              </a:rPr>
              <a:t>dient es</a:t>
            </a:r>
            <a:r>
              <a:rPr lang="de-CH" sz="48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?</a:t>
            </a:r>
            <a:endParaRPr lang="en-US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22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2"/>
          <p:cNvSpPr txBox="1">
            <a:spLocks/>
          </p:cNvSpPr>
          <p:nvPr/>
        </p:nvSpPr>
        <p:spPr>
          <a:xfrm>
            <a:off x="-14409" y="1340768"/>
            <a:ext cx="9158409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Informieren sie sich auf 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unserer Homepage! 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www.Vollgeld-Initiative.ch</a:t>
            </a:r>
          </a:p>
          <a:p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endParaRPr lang="de-CH" sz="1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Bringen sie Vollgeld ins Gespräch!</a:t>
            </a:r>
            <a:b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1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endParaRPr lang="de-CH" sz="1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de-CH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Danke für eure Unterstützung</a:t>
            </a:r>
            <a:endParaRPr lang="de-CH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14409" y="404664"/>
            <a:ext cx="9144000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5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Wie weiter ?</a:t>
            </a:r>
            <a:endParaRPr lang="de-CH" sz="45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55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2"/>
          <p:cNvSpPr txBox="1">
            <a:spLocks/>
          </p:cNvSpPr>
          <p:nvPr/>
        </p:nvSpPr>
        <p:spPr>
          <a:xfrm>
            <a:off x="259231" y="1052736"/>
            <a:ext cx="8654355" cy="5616624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200000"/>
              </a:lnSpc>
            </a:pPr>
            <a:r>
              <a:rPr lang="de-CH" sz="24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Vollgeld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: Vollwertiges gesetzliches Zahlungsmittel</a:t>
            </a:r>
          </a:p>
          <a:p>
            <a:pPr algn="l">
              <a:lnSpc>
                <a:spcPct val="200000"/>
              </a:lnSpc>
            </a:pPr>
            <a:r>
              <a:rPr lang="de-CH" sz="24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Nationalbankengeld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: Gesetzliches Zahlungsmittel</a:t>
            </a:r>
          </a:p>
          <a:p>
            <a:pPr algn="l">
              <a:lnSpc>
                <a:spcPct val="200000"/>
              </a:lnSpc>
            </a:pPr>
            <a:r>
              <a:rPr lang="de-CH" sz="24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Bankengeld / Giralgeld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: Keine </a:t>
            </a:r>
            <a:r>
              <a:rPr lang="de-CH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gesetzliche 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Zahlungsmittel</a:t>
            </a:r>
          </a:p>
          <a:p>
            <a:pPr algn="l">
              <a:lnSpc>
                <a:spcPct val="200000"/>
              </a:lnSpc>
            </a:pPr>
            <a:r>
              <a:rPr lang="de-CH" sz="24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Private Bank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: Privates Unternehmen</a:t>
            </a:r>
          </a:p>
          <a:p>
            <a:pPr algn="l">
              <a:lnSpc>
                <a:spcPct val="200000"/>
              </a:lnSpc>
            </a:pPr>
            <a:r>
              <a:rPr lang="de-CH" sz="24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Nichtbank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: Privater Kunde, Firmen, Staat, Publikum</a:t>
            </a:r>
          </a:p>
          <a:p>
            <a:pPr algn="l">
              <a:lnSpc>
                <a:spcPct val="200000"/>
              </a:lnSpc>
            </a:pPr>
            <a:r>
              <a:rPr lang="de-CH" sz="24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Bilanzverlängerung</a:t>
            </a: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: Tech. Vorgang der Buchhaltung</a:t>
            </a:r>
            <a:b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24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Geldschöpfung</a:t>
            </a:r>
            <a:r>
              <a:rPr lang="de-CH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: Geldherstellung</a:t>
            </a:r>
          </a:p>
          <a:p>
            <a:pPr algn="l">
              <a:lnSpc>
                <a:spcPct val="200000"/>
              </a:lnSpc>
            </a:pPr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endParaRPr lang="de-CH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l"/>
            <a:r>
              <a:rPr lang="de-CH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	</a:t>
            </a:r>
            <a:endParaRPr lang="de-CH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14409" y="404664"/>
            <a:ext cx="9144000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3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Glossar</a:t>
            </a:r>
            <a:endParaRPr lang="de-CH" sz="4300" dirty="0">
              <a:solidFill>
                <a:srgbClr val="CE9A32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21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 txBox="1">
            <a:spLocks/>
          </p:cNvSpPr>
          <p:nvPr/>
        </p:nvSpPr>
        <p:spPr>
          <a:xfrm>
            <a:off x="942256" y="1556792"/>
            <a:ext cx="7056784" cy="28083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4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Allein die Nationalbank </a:t>
            </a:r>
            <a:br>
              <a:rPr lang="de-CH" sz="4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4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soll unser </a:t>
            </a:r>
            <a:r>
              <a:rPr lang="de-CH" sz="4000" dirty="0">
                <a:solidFill>
                  <a:srgbClr val="CE9A32"/>
                </a:solidFill>
                <a:latin typeface="Century Gothic" panose="020B0502020202020204" pitchFamily="34" charset="0"/>
              </a:rPr>
              <a:t>Bargeld und elektronisches Geld  </a:t>
            </a:r>
            <a:r>
              <a:rPr lang="de-CH" sz="4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herstellen. </a:t>
            </a:r>
          </a:p>
          <a:p>
            <a:endParaRPr lang="de-CH" sz="4000" dirty="0" smtClean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0" y="404664"/>
            <a:ext cx="914400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6000" dirty="0" smtClean="0">
                <a:solidFill>
                  <a:srgbClr val="CE9A32"/>
                </a:solidFill>
                <a:latin typeface="Century Gothic" panose="020B0502020202020204" pitchFamily="34" charset="0"/>
              </a:rPr>
              <a:t>Pro Vollgeldreform !</a:t>
            </a:r>
            <a:endParaRPr lang="en-US" sz="6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Grafik 4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7" t="49134" r="12867" b="15490"/>
          <a:stretch/>
        </p:blipFill>
        <p:spPr>
          <a:xfrm>
            <a:off x="1100844" y="4221088"/>
            <a:ext cx="7128792" cy="205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6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Bildschirmpräsentation (4:3)</PresentationFormat>
  <Paragraphs>147</Paragraphs>
  <Slides>28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28</vt:i4>
      </vt:variant>
    </vt:vector>
  </HeadingPairs>
  <TitlesOfParts>
    <vt:vector size="29" baseType="lpstr">
      <vt:lpstr>Larissa-Design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Gregor Dietrich</dc:creator>
  <cp:lastModifiedBy>Gregor</cp:lastModifiedBy>
  <cp:revision>285</cp:revision>
  <cp:lastPrinted>2017-01-13T10:48:40Z</cp:lastPrinted>
  <dcterms:created xsi:type="dcterms:W3CDTF">2017-01-08T20:13:25Z</dcterms:created>
  <dcterms:modified xsi:type="dcterms:W3CDTF">2017-02-16T18:46:51Z</dcterms:modified>
</cp:coreProperties>
</file>