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769" r:id="rId2"/>
    <p:sldMasterId id="2147483745" r:id="rId3"/>
    <p:sldMasterId id="2147483673" r:id="rId4"/>
    <p:sldMasterId id="2147483733" r:id="rId5"/>
    <p:sldMasterId id="2147483685" r:id="rId6"/>
    <p:sldMasterId id="2147483721" r:id="rId7"/>
    <p:sldMasterId id="2147483697" r:id="rId8"/>
    <p:sldMasterId id="2147483757" r:id="rId9"/>
    <p:sldMasterId id="2147483781" r:id="rId10"/>
    <p:sldMasterId id="2147483709" r:id="rId11"/>
    <p:sldMasterId id="2147483793" r:id="rId12"/>
  </p:sldMasterIdLst>
  <p:notesMasterIdLst>
    <p:notesMasterId r:id="rId42"/>
  </p:notesMasterIdLst>
  <p:sldIdLst>
    <p:sldId id="257" r:id="rId13"/>
    <p:sldId id="262" r:id="rId14"/>
    <p:sldId id="263" r:id="rId15"/>
    <p:sldId id="345" r:id="rId16"/>
    <p:sldId id="284" r:id="rId17"/>
    <p:sldId id="270" r:id="rId18"/>
    <p:sldId id="307" r:id="rId19"/>
    <p:sldId id="271" r:id="rId20"/>
    <p:sldId id="272" r:id="rId21"/>
    <p:sldId id="273" r:id="rId22"/>
    <p:sldId id="348" r:id="rId23"/>
    <p:sldId id="275" r:id="rId24"/>
    <p:sldId id="283" r:id="rId25"/>
    <p:sldId id="334" r:id="rId26"/>
    <p:sldId id="304" r:id="rId27"/>
    <p:sldId id="305" r:id="rId28"/>
    <p:sldId id="260" r:id="rId29"/>
    <p:sldId id="346" r:id="rId30"/>
    <p:sldId id="282" r:id="rId31"/>
    <p:sldId id="285" r:id="rId32"/>
    <p:sldId id="286" r:id="rId33"/>
    <p:sldId id="287" r:id="rId34"/>
    <p:sldId id="288" r:id="rId35"/>
    <p:sldId id="314" r:id="rId36"/>
    <p:sldId id="315" r:id="rId37"/>
    <p:sldId id="320" r:id="rId38"/>
    <p:sldId id="322" r:id="rId39"/>
    <p:sldId id="323" r:id="rId40"/>
    <p:sldId id="344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94" autoAdjust="0"/>
    <p:restoredTop sz="81629" autoAdjust="0"/>
  </p:normalViewPr>
  <p:slideViewPr>
    <p:cSldViewPr snapToGrid="0">
      <p:cViewPr varScale="1">
        <p:scale>
          <a:sx n="61" d="100"/>
          <a:sy n="61" d="100"/>
        </p:scale>
        <p:origin x="88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slide" Target="slides/slide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3972602739726026E-2"/>
          <c:y val="2.8981512077303505E-2"/>
          <c:w val="0.96232876712328763"/>
          <c:h val="0.93624067342993234"/>
        </c:manualLayout>
      </c:layout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6476455173461421"/>
                  <c:y val="-0.33037120112875945"/>
                </c:manualLayout>
              </c:layout>
              <c:tx>
                <c:rich>
                  <a:bodyPr/>
                  <a:lstStyle/>
                  <a:p>
                    <a:fld id="{215F0E14-92D7-408F-B2C7-228B3590B56D}" type="CATEGORYNAME">
                      <a:rPr lang="en-US" sz="2400"/>
                      <a:pPr/>
                      <a:t>[RUBRIKENNAME]</a:t>
                    </a:fld>
                    <a:r>
                      <a:rPr lang="en-US" baseline="0" dirty="0"/>
                      <a:t>
</a:t>
                    </a:r>
                    <a:fld id="{A54F9A71-39C6-4735-B597-D6B0813E51CB}" type="PERCENTAGE">
                      <a:rPr lang="en-US" baseline="0"/>
                      <a:pPr/>
                      <a:t>[PROZENTSATZ]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8707783690865494"/>
                      <c:h val="0.2511458794982085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0.19482800960303859"/>
                  <c:y val="7.7507245328168467E-2"/>
                </c:manualLayout>
              </c:layout>
              <c:tx>
                <c:rich>
                  <a:bodyPr/>
                  <a:lstStyle/>
                  <a:p>
                    <a:fld id="{0BDADEE5-381C-4841-A674-8027CDFA2CA5}" type="CATEGORYNAME">
                      <a:rPr lang="en-US" sz="1500"/>
                      <a:pPr/>
                      <a:t>[RUBRIKENNAME]</a:t>
                    </a:fld>
                    <a:r>
                      <a:rPr lang="en-US" baseline="0" dirty="0"/>
                      <a:t>
</a:t>
                    </a:r>
                    <a:fld id="{2A271355-5AC6-4484-992A-21CD409C7F6C}" type="PERCENTAGE">
                      <a:rPr lang="en-US" baseline="0"/>
                      <a:pPr/>
                      <a:t>[PROZENTSATZ]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457369779728723"/>
                      <c:h val="0.17874764034229731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Tabelle1!$A$2:$A$5</c:f>
              <c:strCache>
                <c:ptCount val="4"/>
                <c:pt idx="2">
                  <c:v>Finanzwirtschaft</c:v>
                </c:pt>
                <c:pt idx="3">
                  <c:v>Realwirtschaft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4</c:v>
                </c:pt>
                <c:pt idx="3">
                  <c:v>1</c:v>
                </c:pt>
              </c:numCache>
            </c:numRef>
          </c:val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E6D60F-B72E-43D8-99E8-E3268D06D91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20D36-A0BD-4EE2-8C26-7203EBC3A5F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063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Eine empirische</a:t>
            </a:r>
            <a:r>
              <a:rPr lang="de-CH" baseline="0" dirty="0" smtClean="0"/>
              <a:t> Studie an der Uni Zürich hat dies untersucht und bestätigt.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806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…wenn sie einen Kredit gewähren ODER mit eigens</a:t>
            </a:r>
            <a:r>
              <a:rPr lang="de-CH" baseline="0" dirty="0" smtClean="0"/>
              <a:t> geschaffenen Giralgeld Vermögenswerte oder </a:t>
            </a:r>
            <a:r>
              <a:rPr lang="de-CH" baseline="0" dirty="0" err="1" smtClean="0"/>
              <a:t>Werpapiere</a:t>
            </a:r>
            <a:r>
              <a:rPr lang="de-CH" baseline="0" dirty="0" smtClean="0"/>
              <a:t> kaufen…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529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11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Wem</a:t>
            </a:r>
            <a:r>
              <a:rPr lang="de-CH" baseline="0" dirty="0" smtClean="0"/>
              <a:t> fällt hier noch eine bessere Quelle ein, </a:t>
            </a:r>
            <a:r>
              <a:rPr lang="de-CH" baseline="0" dirty="0" err="1" smtClean="0"/>
              <a:t>z.b.</a:t>
            </a:r>
            <a:r>
              <a:rPr lang="de-CH" baseline="0" dirty="0" smtClean="0"/>
              <a:t> von der SNB?!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2254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44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blipFill dpi="0" rotWithShape="1">
          <a:blip r:embed="rId2">
            <a:alphaModFix amt="25000"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910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44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3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40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455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67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003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954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748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61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765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1">
          <a:blip r:embed="rId2">
            <a:alphaModFix amt="14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2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89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32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83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607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63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49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86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26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9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57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46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46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83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02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7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5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3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850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89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485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214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937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30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51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06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91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829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51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788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616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15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37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1">
          <a:blip r:embed="rId2">
            <a:alphaModFix amt="19000"/>
            <a:lum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594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963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22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6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56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996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19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617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4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005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438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94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43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223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470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506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48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97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87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86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633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33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082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13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22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45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236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703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0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584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880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30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55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97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41123"/>
            <a:ext cx="10515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11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489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35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624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61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935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928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606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035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28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510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81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524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30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093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766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1320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03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22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285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95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34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26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92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05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434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855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47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669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3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0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6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13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756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671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792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65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674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850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08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18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70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18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002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68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9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5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20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69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78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403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59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00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tmp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8.jp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9.tmp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0.tmp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2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3.tmp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4.tmp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1927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D1C6F-C286-4227-9E5D-5CB8EBD1451F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11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pic>
        <p:nvPicPr>
          <p:cNvPr id="4" name="Grafik 3" descr="logo_vollgeld-initiative_gross_2014_05.jpg - Windows-Fotoanzeige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2" t="29398" r="21441" b="29752"/>
          <a:stretch/>
        </p:blipFill>
        <p:spPr>
          <a:xfrm>
            <a:off x="8986443" y="5563892"/>
            <a:ext cx="3040242" cy="1171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39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1193357" cy="236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444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0C161-BEA8-4667-BC40-EF9C9EA2AD5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17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266B8-D498-4DCD-921F-6FD0B47720F6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947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 descr="Schnegg_mitte-page-001.jpg - Windows-Fotoanzeige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" t="34829" r="1483" b="35891"/>
          <a:stretch/>
        </p:blipFill>
        <p:spPr>
          <a:xfrm>
            <a:off x="0" y="5475665"/>
            <a:ext cx="12192000" cy="1402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513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0DB07-225C-43A3-8AF4-1BC2A1B6A49B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 descr="Masterslides.pdf - Adobe Reader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t="50000" r="2370" b="28302"/>
          <a:stretch/>
        </p:blipFill>
        <p:spPr>
          <a:xfrm>
            <a:off x="0" y="5432156"/>
            <a:ext cx="12192000" cy="142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92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CEEEE-F74D-4240-99DC-160232EE26B7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65125"/>
            <a:ext cx="2026288" cy="1947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970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AF21B-9E93-468B-AADE-9320AF1B6CBE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  <p:pic>
        <p:nvPicPr>
          <p:cNvPr id="12" name="Grafik 11" descr="Dokument1 - Word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78" t="16811" r="35699" b="10050"/>
          <a:stretch/>
        </p:blipFill>
        <p:spPr>
          <a:xfrm>
            <a:off x="0" y="268941"/>
            <a:ext cx="1893437" cy="2380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940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C9C61-D3BE-4D63-BC34-1E599EC4F37A}" type="datetimeFigureOut">
              <a:rPr lang="en-US" smtClean="0"/>
              <a:t>5/26/2016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 descr="Helvetia spiegel.jpg - Windows-Fotoanzeige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2" t="8278" r="32736" b="9004"/>
          <a:stretch/>
        </p:blipFill>
        <p:spPr>
          <a:xfrm>
            <a:off x="8460098" y="1425575"/>
            <a:ext cx="3284227" cy="424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0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5.xml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0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1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5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1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1524000" y="2081734"/>
            <a:ext cx="9144000" cy="2387600"/>
          </a:xfrm>
        </p:spPr>
        <p:txBody>
          <a:bodyPr/>
          <a:lstStyle/>
          <a:p>
            <a:r>
              <a:rPr lang="de-CH" b="1" dirty="0" smtClean="0">
                <a:solidFill>
                  <a:schemeClr val="bg1">
                    <a:lumMod val="50000"/>
                  </a:schemeClr>
                </a:solidFill>
              </a:rPr>
              <a:t>WAS WILL DIE VOLLGELD-INITIATIVE?</a:t>
            </a: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Untertitel 4"/>
          <p:cNvSpPr>
            <a:spLocks noGrp="1"/>
          </p:cNvSpPr>
          <p:nvPr>
            <p:ph type="subTitle" idx="1"/>
          </p:nvPr>
        </p:nvSpPr>
        <p:spPr>
          <a:xfrm>
            <a:off x="1524000" y="4621369"/>
            <a:ext cx="9144000" cy="1655762"/>
          </a:xfrm>
        </p:spPr>
        <p:txBody>
          <a:bodyPr>
            <a:normAutofit/>
          </a:bodyPr>
          <a:lstStyle/>
          <a:p>
            <a:r>
              <a:rPr lang="de-CH" sz="2800" b="1" dirty="0" smtClean="0">
                <a:solidFill>
                  <a:schemeClr val="accent4"/>
                </a:solidFill>
              </a:rPr>
              <a:t>UND WIESO WIR DAVON BETROFFEN SIND!</a:t>
            </a:r>
            <a:endParaRPr lang="en-US" sz="2800" b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850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41357" y="2095155"/>
            <a:ext cx="8565682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Fast 75% aller Schweizer glauben, dass </a:t>
            </a:r>
            <a:r>
              <a:rPr lang="de-CH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Geld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auf ihren Bankkonten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stamme von der Nationalbank, 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so 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wie das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Bargeld im Portemonnaie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  <a:endParaRPr lang="en-US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446" y="3007320"/>
            <a:ext cx="2007186" cy="1780812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020" y="4162197"/>
            <a:ext cx="3148223" cy="215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828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838200" y="644095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Das ist ein Irrtum!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2337069"/>
            <a:ext cx="10515600" cy="4351338"/>
          </a:xfrm>
        </p:spPr>
        <p:txBody>
          <a:bodyPr/>
          <a:lstStyle/>
          <a:p>
            <a:r>
              <a:rPr lang="de-CH" dirty="0">
                <a:latin typeface="Century Gothic" panose="020B0502020202020204" pitchFamily="34" charset="0"/>
              </a:rPr>
              <a:t>Unser </a:t>
            </a:r>
            <a:r>
              <a:rPr lang="de-CH" dirty="0" smtClean="0">
                <a:latin typeface="Century Gothic" panose="020B0502020202020204" pitchFamily="34" charset="0"/>
              </a:rPr>
              <a:t>virtuelles </a:t>
            </a:r>
            <a:r>
              <a:rPr lang="de-CH" dirty="0">
                <a:latin typeface="Century Gothic" panose="020B0502020202020204" pitchFamily="34" charset="0"/>
              </a:rPr>
              <a:t>Geld wird nur von Banken </a:t>
            </a:r>
            <a:r>
              <a:rPr lang="de-CH" dirty="0" smtClean="0">
                <a:latin typeface="Century Gothic" panose="020B0502020202020204" pitchFamily="34" charset="0"/>
              </a:rPr>
              <a:t>erzeugt.</a:t>
            </a:r>
            <a:endParaRPr lang="de-CH" dirty="0">
              <a:latin typeface="Century Gothic" panose="020B0502020202020204" pitchFamily="34" charset="0"/>
            </a:endParaRPr>
          </a:p>
          <a:p>
            <a:r>
              <a:rPr lang="de-CH" dirty="0">
                <a:latin typeface="Century Gothic" panose="020B0502020202020204" pitchFamily="34" charset="0"/>
              </a:rPr>
              <a:t>Banken schaffen dieses Geld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aus dem Nichts</a:t>
            </a:r>
            <a:r>
              <a:rPr lang="de-CH" dirty="0">
                <a:latin typeface="Century Gothic" panose="020B0502020202020204" pitchFamily="34" charset="0"/>
              </a:rPr>
              <a:t> per Knopfdruck!</a:t>
            </a:r>
          </a:p>
          <a:p>
            <a:r>
              <a:rPr lang="de-CH" dirty="0">
                <a:latin typeface="Century Gothic" panose="020B0502020202020204" pitchFamily="34" charset="0"/>
              </a:rPr>
              <a:t>Jedes </a:t>
            </a:r>
            <a:r>
              <a:rPr lang="de-CH" dirty="0" smtClean="0">
                <a:latin typeface="Century Gothic" panose="020B0502020202020204" pitchFamily="34" charset="0"/>
              </a:rPr>
              <a:t>Mal, </a:t>
            </a:r>
            <a:r>
              <a:rPr lang="de-CH" dirty="0">
                <a:latin typeface="Century Gothic" panose="020B0502020202020204" pitchFamily="34" charset="0"/>
              </a:rPr>
              <a:t>wenn sie einen Kredit </a:t>
            </a:r>
            <a:r>
              <a:rPr lang="de-CH" dirty="0" smtClean="0">
                <a:latin typeface="Century Gothic" panose="020B0502020202020204" pitchFamily="34" charset="0"/>
              </a:rPr>
              <a:t>gewähren, </a:t>
            </a:r>
            <a:r>
              <a:rPr lang="de-CH" dirty="0">
                <a:latin typeface="Century Gothic" panose="020B0502020202020204" pitchFamily="34" charset="0"/>
              </a:rPr>
              <a:t>wird Geld geschöpft, </a:t>
            </a:r>
            <a:r>
              <a:rPr lang="de-CH" dirty="0" smtClean="0">
                <a:latin typeface="Century Gothic" panose="020B0502020202020204" pitchFamily="34" charset="0"/>
              </a:rPr>
              <a:t>das </a:t>
            </a:r>
            <a:r>
              <a:rPr lang="de-CH" dirty="0">
                <a:latin typeface="Century Gothic" panose="020B0502020202020204" pitchFamily="34" charset="0"/>
              </a:rPr>
              <a:t>es vorher nicht gegeben </a:t>
            </a:r>
            <a:r>
              <a:rPr lang="de-CH" dirty="0" smtClean="0">
                <a:latin typeface="Century Gothic" panose="020B0502020202020204" pitchFamily="34" charset="0"/>
              </a:rPr>
              <a:t>hat.</a:t>
            </a:r>
            <a:endParaRPr lang="en-US" dirty="0">
              <a:latin typeface="Century Gothic" panose="020B0502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281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0333" y="4327526"/>
            <a:ext cx="6985001" cy="1325563"/>
          </a:xfrm>
        </p:spPr>
        <p:txBody>
          <a:bodyPr>
            <a:noAutofit/>
          </a:bodyPr>
          <a:lstStyle/>
          <a:p>
            <a:r>
              <a:rPr lang="de-CH" sz="4000" dirty="0">
                <a:latin typeface="Century Gothic" panose="020B0502020202020204" pitchFamily="34" charset="0"/>
              </a:rPr>
              <a:t>Unsere Kontoguthaben sind keine </a:t>
            </a:r>
            <a:r>
              <a:rPr lang="de-CH" sz="4000" dirty="0">
                <a:solidFill>
                  <a:schemeClr val="accent4"/>
                </a:solidFill>
                <a:latin typeface="Century Gothic" panose="020B0502020202020204" pitchFamily="34" charset="0"/>
              </a:rPr>
              <a:t>gesetzlichen Zahlungsmittel</a:t>
            </a:r>
            <a:r>
              <a:rPr lang="de-CH" sz="4000" dirty="0">
                <a:latin typeface="Century Gothic" panose="020B0502020202020204" pitchFamily="34" charset="0"/>
              </a:rPr>
              <a:t>…</a:t>
            </a:r>
            <a:r>
              <a:rPr lang="de-CH" sz="4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4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3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>
                <a:latin typeface="Century Gothic" panose="020B0502020202020204" pitchFamily="34" charset="0"/>
              </a:rPr>
              <a:t>…sondern nur ein Versprechen der </a:t>
            </a:r>
            <a:r>
              <a:rPr lang="de-CH" sz="3200" dirty="0" smtClean="0">
                <a:latin typeface="Century Gothic" panose="020B0502020202020204" pitchFamily="34" charset="0"/>
              </a:rPr>
              <a:t>Bank, </a:t>
            </a:r>
            <a:r>
              <a:rPr lang="de-CH" sz="3200" dirty="0">
                <a:latin typeface="Century Gothic" panose="020B0502020202020204" pitchFamily="34" charset="0"/>
              </a:rPr>
              <a:t>uns dieses Geld auf Verlangen in Bargeld auszuzahlen.</a:t>
            </a:r>
            <a:r>
              <a:rPr lang="en-US" sz="3200" dirty="0">
                <a:latin typeface="Century Gothic" panose="020B0502020202020204" pitchFamily="34" charset="0"/>
              </a:rPr>
              <a:t/>
            </a:r>
            <a:br>
              <a:rPr lang="en-US" sz="3200" dirty="0">
                <a:latin typeface="Century Gothic" panose="020B0502020202020204" pitchFamily="34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54497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53699" y="78357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Elektronische Guthaben umfassen heute rund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90% unseres Geldes</a:t>
            </a:r>
            <a:b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</a:br>
            <a:endParaRPr lang="en-US" dirty="0"/>
          </a:p>
        </p:txBody>
      </p:sp>
      <p:pic>
        <p:nvPicPr>
          <p:cNvPr id="3" name="Grafik 2" descr="Graphik_Was_will_die_Vollgeld-Initiativ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09" t="22524" r="13095" b="10914"/>
          <a:stretch/>
        </p:blipFill>
        <p:spPr>
          <a:xfrm>
            <a:off x="1523031" y="2109142"/>
            <a:ext cx="6356242" cy="347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05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0715" y="1073253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Unser Geld ist heute nicht sicher während Finanzkrisen!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59115" y="2790702"/>
            <a:ext cx="10515600" cy="4351338"/>
          </a:xfrm>
        </p:spPr>
        <p:txBody>
          <a:bodyPr>
            <a:normAutofit/>
          </a:bodyPr>
          <a:lstStyle/>
          <a:p>
            <a:r>
              <a:rPr lang="de-CH" sz="3600" dirty="0" smtClean="0"/>
              <a:t>Zur Erinnerung: Nur </a:t>
            </a:r>
            <a:r>
              <a:rPr lang="de-CH" sz="3600" dirty="0" smtClean="0">
                <a:solidFill>
                  <a:schemeClr val="accent4"/>
                </a:solidFill>
              </a:rPr>
              <a:t>knapp</a:t>
            </a:r>
            <a:r>
              <a:rPr lang="de-CH" sz="3600" dirty="0" smtClean="0"/>
              <a:t> </a:t>
            </a:r>
            <a:r>
              <a:rPr lang="de-CH" sz="3600" dirty="0" smtClean="0">
                <a:solidFill>
                  <a:schemeClr val="accent4"/>
                </a:solidFill>
              </a:rPr>
              <a:t>10%</a:t>
            </a:r>
            <a:r>
              <a:rPr lang="de-CH" sz="3600" dirty="0" smtClean="0"/>
              <a:t> von unserem Geld sind </a:t>
            </a:r>
            <a:r>
              <a:rPr lang="de-CH" sz="3600" dirty="0" smtClean="0">
                <a:solidFill>
                  <a:schemeClr val="accent4"/>
                </a:solidFill>
              </a:rPr>
              <a:t>gesetzliche Zahlungsmittel </a:t>
            </a:r>
            <a:r>
              <a:rPr lang="de-CH" sz="3600" dirty="0" smtClean="0"/>
              <a:t>in Form von Bargeld.</a:t>
            </a:r>
          </a:p>
          <a:p>
            <a:endParaRPr lang="de-CH" sz="3600" dirty="0" smtClean="0"/>
          </a:p>
          <a:p>
            <a:r>
              <a:rPr lang="de-CH" sz="3600" dirty="0" smtClean="0"/>
              <a:t>Gerät eine Bank in Schieflage, können Kunden ihr Geld nicht mehr abheben.</a:t>
            </a:r>
          </a:p>
        </p:txBody>
      </p:sp>
    </p:spTree>
    <p:extLst>
      <p:ext uri="{BB962C8B-B14F-4D97-AF65-F5344CB8AC3E}">
        <p14:creationId xmlns:p14="http://schemas.microsoft.com/office/powerpoint/2010/main" val="1391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26920" y="284924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…Es 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gibt zwar Einlagensicherung für Guthaben bis 100’000 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SFr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.</a:t>
            </a: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dirty="0"/>
              <a:t/>
            </a:r>
            <a:br>
              <a:rPr lang="de-CH" dirty="0"/>
            </a:br>
            <a:r>
              <a:rPr lang="de-CH" dirty="0"/>
              <a:t>Das Problem: 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de-CH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4000" dirty="0" smtClean="0"/>
              <a:t>Die </a:t>
            </a:r>
            <a:r>
              <a:rPr lang="de-CH" sz="4000" dirty="0"/>
              <a:t>insgesamt dafür vorgesehenen 6 Milliarden entsprechen </a:t>
            </a:r>
            <a:r>
              <a:rPr lang="de-CH" sz="4000" dirty="0">
                <a:solidFill>
                  <a:schemeClr val="accent4"/>
                </a:solidFill>
              </a:rPr>
              <a:t>nur 1,4 % aller </a:t>
            </a:r>
            <a:r>
              <a:rPr lang="de-CH" sz="4000" dirty="0" smtClean="0">
                <a:solidFill>
                  <a:schemeClr val="accent4"/>
                </a:solidFill>
              </a:rPr>
              <a:t>Guthaben.</a:t>
            </a:r>
            <a:r>
              <a:rPr lang="en-US" sz="4000" dirty="0">
                <a:solidFill>
                  <a:schemeClr val="accent4"/>
                </a:solidFill>
              </a:rPr>
              <a:t/>
            </a:r>
            <a:br>
              <a:rPr lang="en-US" sz="4000" dirty="0">
                <a:solidFill>
                  <a:schemeClr val="accent4"/>
                </a:solidFill>
              </a:rPr>
            </a:br>
            <a:endParaRPr lang="en-US" sz="40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0" y="4723415"/>
            <a:ext cx="3316360" cy="196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70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120803"/>
            <a:ext cx="10515600" cy="2852737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Kommt es wirklich mal zu einer </a:t>
            </a:r>
            <a:r>
              <a:rPr lang="de-CH" dirty="0" smtClean="0">
                <a:solidFill>
                  <a:schemeClr val="accent4"/>
                </a:solidFill>
              </a:rPr>
              <a:t>Bankenkrise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….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>
                <a:solidFill>
                  <a:schemeClr val="tx1"/>
                </a:solidFill>
              </a:rPr>
              <a:t>…können wir Kunden unser Geld nicht mehr von der Bank abheben, da unserer gesammelten Guthaben </a:t>
            </a:r>
            <a:r>
              <a:rPr lang="de-CH" dirty="0" smtClean="0">
                <a:solidFill>
                  <a:schemeClr val="accent4"/>
                </a:solidFill>
              </a:rPr>
              <a:t>nur ungenügend</a:t>
            </a:r>
            <a:r>
              <a:rPr lang="de-CH" dirty="0" smtClean="0">
                <a:solidFill>
                  <a:schemeClr val="tx1"/>
                </a:solidFill>
              </a:rPr>
              <a:t> mit </a:t>
            </a:r>
            <a:r>
              <a:rPr lang="de-CH" dirty="0" smtClean="0">
                <a:solidFill>
                  <a:schemeClr val="accent4"/>
                </a:solidFill>
              </a:rPr>
              <a:t>gesetzlichen Zahlungsmitteln</a:t>
            </a:r>
            <a:r>
              <a:rPr lang="de-CH" dirty="0" smtClean="0">
                <a:solidFill>
                  <a:schemeClr val="tx1"/>
                </a:solidFill>
              </a:rPr>
              <a:t> gedeckt sind.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91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84695" y="210093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Ein Beispiel:</a:t>
            </a:r>
            <a:r>
              <a:rPr lang="de-CH" dirty="0"/>
              <a:t/>
            </a:r>
            <a:br>
              <a:rPr lang="de-CH" dirty="0"/>
            </a:br>
            <a:r>
              <a:rPr lang="de-CH" dirty="0" smtClean="0"/>
              <a:t>Mein Kontoguthaben beträgt 10’000 Sfr.</a:t>
            </a:r>
            <a:br>
              <a:rPr lang="de-CH" dirty="0" smtClean="0"/>
            </a:br>
            <a:r>
              <a:rPr lang="de-CH" dirty="0"/>
              <a:t/>
            </a:r>
            <a:br>
              <a:rPr lang="de-CH" dirty="0"/>
            </a:b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Kommt es während einer Finanzkrise zu einer allgemeinen, </a:t>
            </a:r>
            <a:r>
              <a:rPr lang="de-CH" dirty="0" smtClean="0">
                <a:solidFill>
                  <a:schemeClr val="accent4"/>
                </a:solidFill>
              </a:rPr>
              <a:t>schweizweiten Bankenkrise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…</a:t>
            </a:r>
            <a:r>
              <a:rPr lang="de-CH" dirty="0" smtClean="0"/>
              <a:t/>
            </a:r>
            <a:br>
              <a:rPr lang="de-CH" dirty="0" smtClean="0"/>
            </a:br>
            <a:r>
              <a:rPr lang="de-CH" dirty="0"/>
              <a:t/>
            </a:r>
            <a:br>
              <a:rPr lang="de-CH" dirty="0"/>
            </a:br>
            <a:r>
              <a:rPr lang="de-CH" dirty="0" smtClean="0"/>
              <a:t>…bekomme </a:t>
            </a:r>
            <a:r>
              <a:rPr lang="de-CH" dirty="0" smtClean="0">
                <a:solidFill>
                  <a:schemeClr val="accent4"/>
                </a:solidFill>
              </a:rPr>
              <a:t>Ich</a:t>
            </a:r>
            <a:r>
              <a:rPr lang="de-CH" dirty="0" smtClean="0"/>
              <a:t> gerade mal </a:t>
            </a:r>
            <a:br>
              <a:rPr lang="de-CH" dirty="0" smtClean="0"/>
            </a:br>
            <a:r>
              <a:rPr lang="de-CH" dirty="0" smtClean="0">
                <a:solidFill>
                  <a:schemeClr val="accent4"/>
                </a:solidFill>
              </a:rPr>
              <a:t>noch 140 SFr</a:t>
            </a:r>
            <a:r>
              <a:rPr lang="de-CH" dirty="0" smtClean="0"/>
              <a:t>. (1,4%) ausgezahlt.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79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92817" y="1417017"/>
            <a:ext cx="10515600" cy="1325563"/>
          </a:xfrm>
        </p:spPr>
        <p:txBody>
          <a:bodyPr>
            <a:normAutofit/>
          </a:bodyPr>
          <a:lstStyle/>
          <a:p>
            <a:r>
              <a:rPr lang="de-CH" sz="4800" dirty="0" smtClean="0">
                <a:solidFill>
                  <a:schemeClr val="bg1">
                    <a:lumMod val="50000"/>
                  </a:schemeClr>
                </a:solidFill>
              </a:rPr>
              <a:t>FAZIT</a:t>
            </a:r>
            <a:endParaRPr lang="en-US" sz="4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92817" y="2742580"/>
            <a:ext cx="608954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 smtClean="0"/>
              <a:t>Wenn Banken während einer grösseren Finanzkrise zahlungsunfähig werden, reicht der </a:t>
            </a:r>
            <a:r>
              <a:rPr lang="de-CH" sz="3200" dirty="0" smtClean="0">
                <a:solidFill>
                  <a:schemeClr val="accent4"/>
                </a:solidFill>
              </a:rPr>
              <a:t>heutige Einlagenschutz des Vereins </a:t>
            </a:r>
            <a:r>
              <a:rPr lang="de-CH" sz="3200" dirty="0" err="1" smtClean="0">
                <a:solidFill>
                  <a:schemeClr val="accent4"/>
                </a:solidFill>
              </a:rPr>
              <a:t>esisuisse</a:t>
            </a:r>
            <a:r>
              <a:rPr lang="de-CH" sz="3200" dirty="0" smtClean="0">
                <a:solidFill>
                  <a:schemeClr val="accent4"/>
                </a:solidFill>
              </a:rPr>
              <a:t> </a:t>
            </a:r>
            <a:r>
              <a:rPr lang="de-CH" sz="3200" dirty="0" smtClean="0"/>
              <a:t>bei weiten nicht aus, um unsere Guthaben auszuzahlen.</a:t>
            </a:r>
            <a:endParaRPr lang="en-US" sz="32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366" y="1725795"/>
            <a:ext cx="3403466" cy="203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504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2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789331" y="4124325"/>
            <a:ext cx="4969933" cy="1325563"/>
          </a:xfrm>
        </p:spPr>
        <p:txBody>
          <a:bodyPr/>
          <a:lstStyle/>
          <a:p>
            <a:pPr algn="ctr"/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DIE LÖSUNG?! </a:t>
            </a:r>
            <a:r>
              <a:rPr lang="de-CH" sz="4000" dirty="0">
                <a:solidFill>
                  <a:schemeClr val="accent4"/>
                </a:solidFill>
              </a:rPr>
              <a:t/>
            </a:r>
            <a:br>
              <a:rPr lang="de-CH" sz="4000" dirty="0">
                <a:solidFill>
                  <a:schemeClr val="accent4"/>
                </a:solidFill>
              </a:rPr>
            </a:br>
            <a:r>
              <a:rPr lang="de-CH" sz="4000" dirty="0">
                <a:solidFill>
                  <a:schemeClr val="accent4"/>
                </a:solidFill>
              </a:rPr>
              <a:t>JA ZU ECHTEN FRANKEN!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539700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70429" y="277449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Mit der </a:t>
            </a:r>
            <a:r>
              <a:rPr lang="de-CH" dirty="0" smtClean="0">
                <a:solidFill>
                  <a:schemeClr val="accent4"/>
                </a:solidFill>
              </a:rPr>
              <a:t>Vollgeld-Initiative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 wird neben Münzen und Banknoten neu auch </a:t>
            </a:r>
            <a:r>
              <a:rPr lang="de-CH" dirty="0" smtClean="0">
                <a:solidFill>
                  <a:schemeClr val="accent4"/>
                </a:solidFill>
              </a:rPr>
              <a:t>unser elektronisches Geld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 zu einem gesetzlichen Zahlungsmittel.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71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81258" y="1071841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    …Das will die </a:t>
            </a:r>
            <a:r>
              <a:rPr lang="de-CH" dirty="0" smtClean="0">
                <a:solidFill>
                  <a:schemeClr val="accent4"/>
                </a:solidFill>
              </a:rPr>
              <a:t>Vollgeld-Initiative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: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Grafik 2" descr="Graphik_Was_will_die_Vollgeld-Initiativ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7" t="49134" r="12867" b="15490"/>
          <a:stretch/>
        </p:blipFill>
        <p:spPr>
          <a:xfrm>
            <a:off x="1281258" y="2667516"/>
            <a:ext cx="9932086" cy="2867187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1281258" y="5669349"/>
            <a:ext cx="10212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 smtClean="0"/>
              <a:t>Die Nationalbank erzeugt auch </a:t>
            </a:r>
            <a:r>
              <a:rPr lang="de-CH" sz="2800" dirty="0" smtClean="0">
                <a:solidFill>
                  <a:schemeClr val="accent4"/>
                </a:solidFill>
              </a:rPr>
              <a:t>unser elektronisches Geld</a:t>
            </a:r>
            <a:endParaRPr lang="en-US" sz="28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35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42885" y="2074807"/>
            <a:ext cx="9757228" cy="1325563"/>
          </a:xfrm>
        </p:spPr>
        <p:txBody>
          <a:bodyPr>
            <a:noAutofit/>
          </a:bodyPr>
          <a:lstStyle/>
          <a:p>
            <a:r>
              <a:rPr lang="de-CH" sz="4800" dirty="0" smtClean="0"/>
              <a:t>Mit </a:t>
            </a:r>
            <a:r>
              <a:rPr lang="de-CH" sz="4800" dirty="0" smtClean="0">
                <a:solidFill>
                  <a:schemeClr val="accent4"/>
                </a:solidFill>
              </a:rPr>
              <a:t>Vollgeld</a:t>
            </a:r>
            <a:r>
              <a:rPr lang="de-CH" sz="4800" dirty="0" smtClean="0"/>
              <a:t> werden alle Guthaben auf unseren Konten zu gesetzlichen Zahlungsmittel…</a:t>
            </a:r>
            <a:br>
              <a:rPr lang="de-CH" sz="4800" dirty="0" smtClean="0"/>
            </a:br>
            <a:r>
              <a:rPr lang="de-CH" sz="4800" dirty="0"/>
              <a:t/>
            </a:r>
            <a:br>
              <a:rPr lang="de-CH" sz="4800" dirty="0"/>
            </a:br>
            <a:r>
              <a:rPr lang="de-CH" sz="3600" dirty="0" smtClean="0"/>
              <a:t>…sozusagen zu </a:t>
            </a:r>
            <a:r>
              <a:rPr lang="de-CH" sz="3600" dirty="0" smtClean="0">
                <a:solidFill>
                  <a:schemeClr val="accent4"/>
                </a:solidFill>
              </a:rPr>
              <a:t>elektronischem Bargeld</a:t>
            </a:r>
            <a:r>
              <a:rPr lang="de-CH" sz="3600" dirty="0" smtClean="0"/>
              <a:t>.</a:t>
            </a:r>
            <a:endParaRPr lang="en-US" sz="36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40" y="5886520"/>
            <a:ext cx="1336203" cy="83046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192" y="4673484"/>
            <a:ext cx="1336203" cy="83046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679" y="5827032"/>
            <a:ext cx="1336203" cy="83046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040" y="4673484"/>
            <a:ext cx="2026197" cy="98768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287" y="5602741"/>
            <a:ext cx="1336203" cy="83046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490" y="5283542"/>
            <a:ext cx="1414439" cy="107214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025" y="4624995"/>
            <a:ext cx="1293458" cy="1084657"/>
          </a:xfrm>
          <a:prstGeom prst="rect">
            <a:avLst/>
          </a:prstGeom>
        </p:spPr>
      </p:pic>
      <p:sp>
        <p:nvSpPr>
          <p:cNvPr id="11" name="Pfeil nach rechts 10"/>
          <p:cNvSpPr/>
          <p:nvPr/>
        </p:nvSpPr>
        <p:spPr>
          <a:xfrm>
            <a:off x="5206864" y="5088714"/>
            <a:ext cx="2185707" cy="1072146"/>
          </a:xfrm>
          <a:prstGeom prst="rightArrow">
            <a:avLst>
              <a:gd name="adj1" fmla="val 50000"/>
              <a:gd name="adj2" fmla="val 76468"/>
            </a:avLst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44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8800" y="1078744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…Das sicherste Geld der Welt!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676400" y="2506662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Unser Geld kann im Falle von Finanzkrisen nicht mehr </a:t>
            </a:r>
            <a:r>
              <a:rPr lang="de-CH" sz="3200" dirty="0" smtClean="0"/>
              <a:t>verschwinden. </a:t>
            </a:r>
            <a:endParaRPr lang="de-CH" sz="3200" dirty="0"/>
          </a:p>
          <a:p>
            <a:pPr marL="0" indent="0">
              <a:buNone/>
            </a:pPr>
            <a:r>
              <a:rPr lang="de-CH" sz="3200" dirty="0"/>
              <a:t>   </a:t>
            </a:r>
            <a:r>
              <a:rPr lang="de-CH" sz="3200" dirty="0">
                <a:solidFill>
                  <a:schemeClr val="accent4"/>
                </a:solidFill>
              </a:rPr>
              <a:t>– Denn es gehört uns!</a:t>
            </a:r>
          </a:p>
          <a:p>
            <a:r>
              <a:rPr lang="de-CH" sz="3200" dirty="0"/>
              <a:t>Unsere Vollgeldkonten werden von den Banken treuhänderisch </a:t>
            </a:r>
            <a:r>
              <a:rPr lang="de-CH" sz="3200" dirty="0" smtClean="0"/>
              <a:t>verwaltet.</a:t>
            </a:r>
            <a:endParaRPr lang="de-CH" sz="3200" dirty="0"/>
          </a:p>
          <a:p>
            <a:pPr>
              <a:buFont typeface="Wingdings" panose="05000000000000000000" pitchFamily="2" charset="2"/>
              <a:buChar char="à"/>
            </a:pPr>
            <a:r>
              <a:rPr lang="de-CH" sz="3200" dirty="0">
                <a:sym typeface="Wingdings" panose="05000000000000000000" pitchFamily="2" charset="2"/>
              </a:rPr>
              <a:t> Also ausserhalb von der Bilanz, d.h. ist </a:t>
            </a:r>
            <a:r>
              <a:rPr lang="de-CH" sz="3200" dirty="0">
                <a:solidFill>
                  <a:schemeClr val="accent4"/>
                </a:solidFill>
                <a:sym typeface="Wingdings" panose="05000000000000000000" pitchFamily="2" charset="2"/>
              </a:rPr>
              <a:t>nicht mehr Teil der </a:t>
            </a:r>
            <a:r>
              <a:rPr lang="de-CH" sz="3200" dirty="0" smtClean="0">
                <a:solidFill>
                  <a:schemeClr val="accent4"/>
                </a:solidFill>
                <a:sym typeface="Wingdings" panose="05000000000000000000" pitchFamily="2" charset="2"/>
              </a:rPr>
              <a:t>Konkursmasse.</a:t>
            </a:r>
            <a:endParaRPr lang="de-CH" sz="3200" dirty="0">
              <a:solidFill>
                <a:schemeClr val="accent4"/>
              </a:solidFill>
              <a:sym typeface="Wingdings" panose="05000000000000000000" pitchFamily="2" charset="2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5866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45734" y="906462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…Und die Banken?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676400" y="2232025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Vergeben nur noch Kredite mit Geld, dass sie von Sparern, anderen Banken oder der Nationalbank zur Verfügung gestellt bekommen </a:t>
            </a:r>
            <a:r>
              <a:rPr lang="de-CH" sz="3200" dirty="0" smtClean="0"/>
              <a:t>haben.</a:t>
            </a:r>
            <a:endParaRPr lang="de-CH" sz="3200" dirty="0"/>
          </a:p>
          <a:p>
            <a:r>
              <a:rPr lang="de-CH" sz="3200" dirty="0"/>
              <a:t>Schöpfen selbst kein </a:t>
            </a:r>
            <a:r>
              <a:rPr lang="de-CH" sz="3200" dirty="0" smtClean="0"/>
              <a:t>Geld.</a:t>
            </a:r>
            <a:endParaRPr lang="de-CH" sz="3200" dirty="0"/>
          </a:p>
          <a:p>
            <a:endParaRPr lang="de-CH" sz="3200" dirty="0"/>
          </a:p>
          <a:p>
            <a:pPr>
              <a:buFont typeface="Wingdings" panose="05000000000000000000" pitchFamily="2" charset="2"/>
              <a:buChar char="à"/>
            </a:pPr>
            <a:r>
              <a:rPr lang="de-CH" sz="3200" dirty="0">
                <a:solidFill>
                  <a:schemeClr val="accent4"/>
                </a:solidFill>
              </a:rPr>
              <a:t>die gesamte Geldmenge bleibt durch die </a:t>
            </a:r>
            <a:r>
              <a:rPr lang="de-CH" sz="3200" dirty="0" smtClean="0">
                <a:solidFill>
                  <a:schemeClr val="accent4"/>
                </a:solidFill>
              </a:rPr>
              <a:t>Kreditvergabe unverändert. </a:t>
            </a:r>
            <a:endParaRPr lang="en-US" sz="3200" dirty="0">
              <a:solidFill>
                <a:schemeClr val="accent4"/>
              </a:solidFill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2588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…Und die Banken?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61456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000" dirty="0">
                <a:latin typeface="Century Gothic" panose="020B0502020202020204" pitchFamily="34" charset="0"/>
              </a:rPr>
              <a:t>Sind weiterhin zuständig für:</a:t>
            </a:r>
          </a:p>
          <a:p>
            <a:pPr lvl="1">
              <a:lnSpc>
                <a:spcPct val="150000"/>
              </a:lnSpc>
            </a:pPr>
            <a:r>
              <a:rPr lang="de-CH" sz="3000" dirty="0">
                <a:latin typeface="Century Gothic" panose="020B0502020202020204" pitchFamily="34" charset="0"/>
              </a:rPr>
              <a:t>Zahlungsverkehr</a:t>
            </a:r>
          </a:p>
          <a:p>
            <a:pPr lvl="1">
              <a:lnSpc>
                <a:spcPct val="150000"/>
              </a:lnSpc>
            </a:pPr>
            <a:r>
              <a:rPr lang="de-CH" sz="3000" dirty="0">
                <a:latin typeface="Century Gothic" panose="020B0502020202020204" pitchFamily="34" charset="0"/>
              </a:rPr>
              <a:t>Vermögensverwaltung</a:t>
            </a:r>
          </a:p>
          <a:p>
            <a:pPr lvl="1">
              <a:lnSpc>
                <a:spcPct val="150000"/>
              </a:lnSpc>
            </a:pPr>
            <a:r>
              <a:rPr lang="de-CH" sz="3000" dirty="0">
                <a:latin typeface="Century Gothic" panose="020B0502020202020204" pitchFamily="34" charset="0"/>
              </a:rPr>
              <a:t>Kreditvermittlung</a:t>
            </a:r>
          </a:p>
          <a:p>
            <a:pPr marL="0" indent="0">
              <a:buNone/>
            </a:pPr>
            <a:r>
              <a:rPr lang="de-CH" sz="3000" dirty="0">
                <a:solidFill>
                  <a:schemeClr val="accent4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 Also ihre Kernkompetenzen!</a:t>
            </a:r>
            <a:endParaRPr lang="en-US" sz="3000" dirty="0">
              <a:solidFill>
                <a:schemeClr val="accent4"/>
              </a:solidFill>
              <a:latin typeface="Century Gothic" panose="020B0502020202020204" pitchFamily="34" charset="0"/>
            </a:endParaRPr>
          </a:p>
          <a:p>
            <a:endParaRPr lang="en-US" sz="30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533" y="1294105"/>
            <a:ext cx="2224952" cy="1481818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60" y="2011200"/>
            <a:ext cx="1506802" cy="1756931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049" y="3482433"/>
            <a:ext cx="2183091" cy="14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352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44600" y="991659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Die Nationalbank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44599" y="2317222"/>
            <a:ext cx="10761133" cy="4351338"/>
          </a:xfrm>
        </p:spPr>
        <p:txBody>
          <a:bodyPr>
            <a:noAutofit/>
          </a:bodyPr>
          <a:lstStyle/>
          <a:p>
            <a:r>
              <a:rPr lang="de-CH" sz="3000" dirty="0" smtClean="0"/>
              <a:t>Erzeugt </a:t>
            </a:r>
            <a:r>
              <a:rPr lang="de-CH" sz="3000" dirty="0"/>
              <a:t>als Einzige </a:t>
            </a:r>
            <a:r>
              <a:rPr lang="de-CH" sz="3000" dirty="0">
                <a:solidFill>
                  <a:schemeClr val="accent4"/>
                </a:solidFill>
              </a:rPr>
              <a:t>unser </a:t>
            </a:r>
            <a:r>
              <a:rPr lang="de-CH" sz="3000" dirty="0" smtClean="0">
                <a:solidFill>
                  <a:schemeClr val="accent4"/>
                </a:solidFill>
              </a:rPr>
              <a:t>Geld.</a:t>
            </a:r>
            <a:endParaRPr lang="de-CH" sz="3000" dirty="0">
              <a:solidFill>
                <a:schemeClr val="accent4"/>
              </a:solidFill>
            </a:endParaRPr>
          </a:p>
          <a:p>
            <a:endParaRPr lang="de-CH" sz="3000" dirty="0"/>
          </a:p>
          <a:p>
            <a:r>
              <a:rPr lang="de-CH" sz="3000" dirty="0"/>
              <a:t>Steuert die Geldmenge </a:t>
            </a:r>
            <a:r>
              <a:rPr lang="de-CH" sz="3000" dirty="0" smtClean="0"/>
              <a:t>direkt.</a:t>
            </a:r>
            <a:endParaRPr lang="de-CH" sz="3000" dirty="0"/>
          </a:p>
          <a:p>
            <a:endParaRPr lang="de-CH" sz="3000" dirty="0"/>
          </a:p>
          <a:p>
            <a:r>
              <a:rPr lang="de-CH" sz="3000" dirty="0"/>
              <a:t>Handelt im Sinne der Allgemeinheit bzw. </a:t>
            </a:r>
            <a:r>
              <a:rPr lang="de-CH" sz="3000" dirty="0" smtClean="0"/>
              <a:t>Realwirtschaft.</a:t>
            </a:r>
            <a:endParaRPr lang="de-CH" sz="3000" dirty="0"/>
          </a:p>
          <a:p>
            <a:endParaRPr lang="de-CH" sz="3000" dirty="0"/>
          </a:p>
          <a:p>
            <a:r>
              <a:rPr lang="de-CH" sz="3000" dirty="0"/>
              <a:t>Ihre Geldpolitik ist (noch stärker) </a:t>
            </a:r>
            <a:r>
              <a:rPr lang="de-CH" sz="3000" dirty="0" smtClean="0"/>
              <a:t>an ihren </a:t>
            </a:r>
            <a:r>
              <a:rPr lang="de-CH" sz="3000" dirty="0">
                <a:solidFill>
                  <a:schemeClr val="accent4"/>
                </a:solidFill>
              </a:rPr>
              <a:t>gesetzlichen Auftrag</a:t>
            </a:r>
            <a:r>
              <a:rPr lang="de-CH" sz="3000" dirty="0"/>
              <a:t> </a:t>
            </a:r>
            <a:r>
              <a:rPr lang="de-CH" sz="3000" dirty="0" smtClean="0"/>
              <a:t>gebunden.</a:t>
            </a:r>
            <a:endParaRPr lang="en-US" sz="3000" dirty="0"/>
          </a:p>
          <a:p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928846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809460"/>
            <a:ext cx="10515600" cy="1325563"/>
          </a:xfrm>
        </p:spPr>
        <p:txBody>
          <a:bodyPr/>
          <a:lstStyle/>
          <a:p>
            <a:pPr algn="ctr"/>
            <a:r>
              <a:rPr lang="de-CH" dirty="0" smtClean="0"/>
              <a:t>Sie sorgt dafür, dass weder…</a:t>
            </a:r>
            <a:endParaRPr lang="en-US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610" y="1825625"/>
            <a:ext cx="5047297" cy="4325082"/>
          </a:xfrm>
          <a:prstGeom prst="rect">
            <a:avLst/>
          </a:prstGeom>
        </p:spPr>
      </p:pic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de-CH" dirty="0" smtClean="0"/>
          </a:p>
          <a:p>
            <a:pPr marL="0" indent="0">
              <a:buNone/>
            </a:pPr>
            <a:endParaRPr lang="de-CH" dirty="0"/>
          </a:p>
          <a:p>
            <a:pPr marL="0" indent="0">
              <a:buNone/>
            </a:pPr>
            <a:endParaRPr lang="de-CH" dirty="0" smtClean="0"/>
          </a:p>
          <a:p>
            <a:pPr marL="0" indent="0">
              <a:buNone/>
            </a:pPr>
            <a:r>
              <a:rPr lang="de-CH" sz="3000" dirty="0" smtClean="0">
                <a:solidFill>
                  <a:schemeClr val="accent4"/>
                </a:solidFill>
              </a:rPr>
              <a:t>Geldschwemme</a:t>
            </a:r>
            <a:endParaRPr lang="en-US" sz="3000" dirty="0">
              <a:solidFill>
                <a:schemeClr val="accent4"/>
              </a:solidFill>
            </a:endParaRPr>
          </a:p>
        </p:txBody>
      </p:sp>
      <p:sp>
        <p:nvSpPr>
          <p:cNvPr id="5" name="Inhaltsplatzhalt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de-CH" dirty="0" smtClean="0"/>
              <a:t>             </a:t>
            </a:r>
          </a:p>
          <a:p>
            <a:pPr marL="0" indent="0">
              <a:buNone/>
            </a:pPr>
            <a:endParaRPr lang="de-CH" dirty="0"/>
          </a:p>
          <a:p>
            <a:pPr marL="0" indent="0">
              <a:buNone/>
            </a:pPr>
            <a:endParaRPr lang="de-CH" dirty="0" smtClean="0"/>
          </a:p>
          <a:p>
            <a:pPr marL="0" indent="0">
              <a:buNone/>
            </a:pPr>
            <a:r>
              <a:rPr lang="de-CH" sz="3000" dirty="0">
                <a:solidFill>
                  <a:schemeClr val="accent4"/>
                </a:solidFill>
              </a:rPr>
              <a:t> </a:t>
            </a:r>
            <a:r>
              <a:rPr lang="de-CH" sz="3000" dirty="0" smtClean="0">
                <a:solidFill>
                  <a:schemeClr val="accent4"/>
                </a:solidFill>
              </a:rPr>
              <a:t>           Kreditklemme</a:t>
            </a:r>
            <a:endParaRPr lang="en-US" sz="3000" dirty="0">
              <a:solidFill>
                <a:schemeClr val="accent4"/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3429000" y="5808133"/>
            <a:ext cx="80856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/>
              <a:t>…entsteht und die Realwirtschaft reibungslos funktionieren kann.</a:t>
            </a:r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7040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Und heute?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4213" y="2104594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 smtClean="0"/>
              <a:t>Die Nationalbank kann die Geldmenge nicht effektiv steuern.</a:t>
            </a:r>
          </a:p>
          <a:p>
            <a:endParaRPr lang="de-CH" sz="3200" dirty="0" smtClean="0"/>
          </a:p>
          <a:p>
            <a:r>
              <a:rPr lang="de-CH" sz="3200" dirty="0" smtClean="0"/>
              <a:t>Niedrigzins- bzw. </a:t>
            </a:r>
            <a:r>
              <a:rPr lang="de-CH" sz="3200" dirty="0" smtClean="0">
                <a:solidFill>
                  <a:schemeClr val="accent4"/>
                </a:solidFill>
              </a:rPr>
              <a:t>Negativzinspolitik ist wirkungslos!</a:t>
            </a:r>
          </a:p>
          <a:p>
            <a:pPr marL="0" indent="0">
              <a:buNone/>
            </a:pPr>
            <a:r>
              <a:rPr lang="de-CH" sz="3200" dirty="0" smtClean="0">
                <a:sym typeface="Wingdings" panose="05000000000000000000" pitchFamily="2" charset="2"/>
              </a:rPr>
              <a:t> </a:t>
            </a:r>
            <a:r>
              <a:rPr lang="de-CH" sz="3200" dirty="0" smtClean="0"/>
              <a:t>Banken horten riesige Mengen an Reserven.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12913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2109060" y="810028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accent3"/>
                </a:solidFill>
              </a:rPr>
              <a:t>Wohin bloss mit den vielen Überschussreserven?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2109060" y="5656881"/>
            <a:ext cx="8135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 smtClean="0"/>
              <a:t>Banken horten die überschüssigen Reserven entweder bei der Nationalbank </a:t>
            </a:r>
            <a:r>
              <a:rPr lang="de-CH" sz="2800" dirty="0" smtClean="0">
                <a:solidFill>
                  <a:schemeClr val="accent4"/>
                </a:solidFill>
              </a:rPr>
              <a:t>oder…</a:t>
            </a:r>
            <a:endParaRPr lang="en-US" sz="2800" dirty="0">
              <a:solidFill>
                <a:schemeClr val="accent4"/>
              </a:solidFill>
            </a:endParaRPr>
          </a:p>
        </p:txBody>
      </p:sp>
      <p:pic>
        <p:nvPicPr>
          <p:cNvPr id="12" name="Inhaltsplatzhalter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9060" y="2114004"/>
            <a:ext cx="8132769" cy="354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11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76400" y="300012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…die Reserveguthaben dienen als Grundlage um </a:t>
            </a:r>
            <a:r>
              <a:rPr lang="de-CH" dirty="0" smtClean="0">
                <a:solidFill>
                  <a:schemeClr val="accent4"/>
                </a:solidFill>
              </a:rPr>
              <a:t>Immobilienkredite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 zu </a:t>
            </a:r>
            <a:r>
              <a:rPr lang="de-CH" dirty="0" err="1" smtClean="0">
                <a:solidFill>
                  <a:schemeClr val="bg1">
                    <a:lumMod val="50000"/>
                  </a:schemeClr>
                </a:solidFill>
              </a:rPr>
              <a:t>re</a:t>
            </a:r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-finanzieren oder auf den (internationalen) Finanzmärkten zu spekulieren.</a:t>
            </a:r>
            <a:br>
              <a:rPr lang="de-CH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3600" dirty="0" smtClean="0"/>
              <a:t>Wir befinden uns bereits in einer Immobilienblase. Und diese </a:t>
            </a:r>
            <a:r>
              <a:rPr lang="de-CH" sz="3600" dirty="0" smtClean="0">
                <a:solidFill>
                  <a:schemeClr val="accent4"/>
                </a:solidFill>
              </a:rPr>
              <a:t>wächst rasant und hat bereits bedrohliche Ausmasse angenommen…</a:t>
            </a:r>
            <a:endParaRPr lang="en-US" sz="36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67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7464" y="957615"/>
            <a:ext cx="10515600" cy="1325563"/>
          </a:xfrm>
        </p:spPr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      …sagt selbst die UBS!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05000" y="1792112"/>
            <a:ext cx="10515600" cy="4351338"/>
          </a:xfrm>
        </p:spPr>
        <p:txBody>
          <a:bodyPr/>
          <a:lstStyle/>
          <a:p>
            <a:endParaRPr lang="de-CH" dirty="0" smtClean="0"/>
          </a:p>
          <a:p>
            <a:r>
              <a:rPr lang="de-CH" dirty="0" smtClean="0"/>
              <a:t>Gemäss </a:t>
            </a:r>
            <a:r>
              <a:rPr lang="de-CH" dirty="0"/>
              <a:t>«UBS Swiss Real Estate Bubble Index»</a:t>
            </a:r>
            <a:endParaRPr lang="en-US" dirty="0"/>
          </a:p>
          <a:p>
            <a:endParaRPr lang="en-US" dirty="0"/>
          </a:p>
        </p:txBody>
      </p:sp>
      <p:pic>
        <p:nvPicPr>
          <p:cNvPr id="4" name="Grafik 3" descr="ubs-bubble-index-q4-2015-d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47" t="38843" r="12034" b="6375"/>
          <a:stretch/>
        </p:blipFill>
        <p:spPr>
          <a:xfrm>
            <a:off x="2541722" y="3084162"/>
            <a:ext cx="5439905" cy="3595607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8462073" y="3766089"/>
            <a:ext cx="31409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smtClean="0">
                <a:solidFill>
                  <a:schemeClr val="bg1">
                    <a:lumMod val="50000"/>
                  </a:schemeClr>
                </a:solidFill>
              </a:rPr>
              <a:t>Wir befinden uns in der </a:t>
            </a:r>
            <a:r>
              <a:rPr lang="de-CH" sz="2400" dirty="0" smtClean="0">
                <a:solidFill>
                  <a:schemeClr val="accent4"/>
                </a:solidFill>
              </a:rPr>
              <a:t>Hochrisikozone</a:t>
            </a:r>
            <a:r>
              <a:rPr lang="de-CH" sz="2400" dirty="0" smtClean="0">
                <a:solidFill>
                  <a:schemeClr val="bg1">
                    <a:lumMod val="50000"/>
                  </a:schemeClr>
                </a:solidFill>
              </a:rPr>
              <a:t> und haben den Boom bereits überschritten!</a:t>
            </a:r>
            <a:endParaRPr lang="en-US" sz="2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04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28369" y="809262"/>
            <a:ext cx="9691189" cy="1325563"/>
          </a:xfrm>
        </p:spPr>
        <p:txBody>
          <a:bodyPr>
            <a:noAutofit/>
          </a:bodyPr>
          <a:lstStyle/>
          <a:p>
            <a:r>
              <a:rPr lang="de-CH" sz="3800" dirty="0" smtClean="0"/>
              <a:t>Durch Banken erzeugtes Geld fliesst überwiegend in die </a:t>
            </a:r>
            <a:r>
              <a:rPr lang="de-CH" sz="3800" dirty="0" smtClean="0">
                <a:solidFill>
                  <a:schemeClr val="bg1">
                    <a:lumMod val="50000"/>
                  </a:schemeClr>
                </a:solidFill>
              </a:rPr>
              <a:t>Finanzmärkte…</a:t>
            </a:r>
            <a:endParaRPr lang="en-US" sz="38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3" name="Diagramm 12"/>
          <p:cNvGraphicFramePr/>
          <p:nvPr>
            <p:extLst>
              <p:ext uri="{D42A27DB-BD31-4B8C-83A1-F6EECF244321}">
                <p14:modId xmlns:p14="http://schemas.microsoft.com/office/powerpoint/2010/main" val="2563004321"/>
              </p:ext>
            </p:extLst>
          </p:nvPr>
        </p:nvGraphicFramePr>
        <p:xfrm>
          <a:off x="2801982" y="2134825"/>
          <a:ext cx="6662058" cy="3869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feld 13"/>
          <p:cNvSpPr txBox="1"/>
          <p:nvPr/>
        </p:nvSpPr>
        <p:spPr>
          <a:xfrm>
            <a:off x="6873963" y="5712172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…Und zwar zu rund 4/5!*</a:t>
            </a:r>
            <a:endParaRPr lang="en-US" sz="3200" dirty="0"/>
          </a:p>
        </p:txBody>
      </p:sp>
      <p:sp>
        <p:nvSpPr>
          <p:cNvPr id="3" name="Textfeld 2"/>
          <p:cNvSpPr txBox="1"/>
          <p:nvPr/>
        </p:nvSpPr>
        <p:spPr>
          <a:xfrm>
            <a:off x="216131" y="6483927"/>
            <a:ext cx="7747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 smtClean="0"/>
              <a:t>*Quelle: Joseph Huber – Monetäre Modernisierung 2014, S. 69 ff.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66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99920" y="1895899"/>
            <a:ext cx="9982200" cy="1325563"/>
          </a:xfrm>
        </p:spPr>
        <p:txBody>
          <a:bodyPr>
            <a:normAutofit fontScale="90000"/>
          </a:bodyPr>
          <a:lstStyle/>
          <a:p>
            <a:r>
              <a:rPr lang="de-CH" dirty="0" smtClean="0"/>
              <a:t>…und nur </a:t>
            </a:r>
            <a:r>
              <a:rPr lang="de-CH" dirty="0" smtClean="0">
                <a:solidFill>
                  <a:schemeClr val="accent4"/>
                </a:solidFill>
              </a:rPr>
              <a:t>ein Fünftel </a:t>
            </a:r>
            <a:r>
              <a:rPr lang="de-CH" dirty="0" smtClean="0"/>
              <a:t>gelangt in die </a:t>
            </a:r>
            <a:r>
              <a:rPr lang="de-CH" dirty="0" smtClean="0">
                <a:solidFill>
                  <a:schemeClr val="accent4"/>
                </a:solidFill>
              </a:rPr>
              <a:t>Realwirtschaft</a:t>
            </a:r>
            <a:r>
              <a:rPr lang="de-CH" dirty="0" smtClean="0"/>
              <a:t>, wo Arbeitsplätze, Produkte und Dienstleistungen entstehen.</a:t>
            </a:r>
            <a:endParaRPr lang="en-US" dirty="0"/>
          </a:p>
        </p:txBody>
      </p:sp>
      <p:pic>
        <p:nvPicPr>
          <p:cNvPr id="3" name="Grafik 2" descr="Berufsgruppen_Content.jpg - Windows-Fotoanzeige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5" t="33050" r="29625" b="29567"/>
          <a:stretch/>
        </p:blipFill>
        <p:spPr>
          <a:xfrm>
            <a:off x="5418667" y="3503505"/>
            <a:ext cx="5440680" cy="268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96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sz="4600" dirty="0" smtClean="0">
                <a:solidFill>
                  <a:schemeClr val="bg1">
                    <a:lumMod val="50000"/>
                  </a:schemeClr>
                </a:solidFill>
              </a:rPr>
              <a:t>Mit der Vollgeld-Initiative….</a:t>
            </a:r>
            <a:endParaRPr lang="en-US" sz="4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 smtClean="0"/>
              <a:t>…könnte die Nationalbank pro Jahr </a:t>
            </a:r>
            <a:r>
              <a:rPr lang="de-CH" sz="3200" dirty="0" smtClean="0">
                <a:solidFill>
                  <a:schemeClr val="accent4"/>
                </a:solidFill>
              </a:rPr>
              <a:t>zusätzlich 5 bis 10 Milliarden CHF </a:t>
            </a:r>
            <a:r>
              <a:rPr lang="de-CH" sz="3200" dirty="0" smtClean="0"/>
              <a:t>an Bund und Kantone auszahlen.</a:t>
            </a:r>
          </a:p>
          <a:p>
            <a:pPr marL="0" indent="0">
              <a:buNone/>
            </a:pPr>
            <a:endParaRPr lang="de-CH" sz="3200" dirty="0"/>
          </a:p>
          <a:p>
            <a:pPr marL="0" indent="0">
              <a:buNone/>
            </a:pPr>
            <a:r>
              <a:rPr lang="de-CH" sz="3200" dirty="0" smtClean="0"/>
              <a:t>…könnten über diese zusätzlichen Einnahmen </a:t>
            </a:r>
          </a:p>
          <a:p>
            <a:r>
              <a:rPr lang="de-CH" sz="3200" dirty="0"/>
              <a:t>u</a:t>
            </a:r>
            <a:r>
              <a:rPr lang="de-CH" sz="3200" dirty="0" smtClean="0"/>
              <a:t>nsere Steuern gesenkt,</a:t>
            </a:r>
          </a:p>
          <a:p>
            <a:r>
              <a:rPr lang="de-CH" sz="3200" dirty="0" smtClean="0"/>
              <a:t>die Staatsschulden abgebaut, </a:t>
            </a:r>
          </a:p>
          <a:p>
            <a:r>
              <a:rPr lang="de-CH" sz="3200" dirty="0"/>
              <a:t>ö</a:t>
            </a:r>
            <a:r>
              <a:rPr lang="de-CH" sz="3200" dirty="0" smtClean="0"/>
              <a:t>ffentliche Infrastruktur und Sozialwerke mitfinanziert werden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6170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63661" y="1974874"/>
            <a:ext cx="9788071" cy="2200275"/>
          </a:xfrm>
        </p:spPr>
        <p:txBody>
          <a:bodyPr>
            <a:normAutofit fontScale="90000"/>
          </a:bodyPr>
          <a:lstStyle/>
          <a:p>
            <a:r>
              <a:rPr lang="de-CH" sz="5100" dirty="0" smtClean="0"/>
              <a:t>Das neue Geld könnte auch über eine </a:t>
            </a:r>
            <a:r>
              <a:rPr lang="de-CH" sz="5100" dirty="0" smtClean="0">
                <a:solidFill>
                  <a:schemeClr val="accent4"/>
                </a:solidFill>
              </a:rPr>
              <a:t>jährliche Bürgerdividende</a:t>
            </a:r>
            <a:r>
              <a:rPr lang="de-CH" sz="5100" dirty="0" smtClean="0"/>
              <a:t> von 500 bis 1’000 Franken pro Kopf an uns fliessen.</a:t>
            </a:r>
            <a:r>
              <a:rPr lang="de-CH" dirty="0" smtClean="0"/>
              <a:t/>
            </a:r>
            <a:br>
              <a:rPr lang="de-CH" dirty="0" smtClean="0"/>
            </a:br>
            <a:r>
              <a:rPr lang="de-CH" dirty="0" smtClean="0"/>
              <a:t/>
            </a:r>
            <a:br>
              <a:rPr lang="de-CH" dirty="0" smtClean="0"/>
            </a:br>
            <a:endParaRPr lang="en-US" sz="36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232" y="3437695"/>
            <a:ext cx="3721768" cy="3420305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1963660" y="4731744"/>
            <a:ext cx="698783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400" dirty="0"/>
              <a:t>…Und was würden Sie mit dem zusätzlichen Geld machen?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301273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>
                <a:solidFill>
                  <a:schemeClr val="bg1">
                    <a:lumMod val="50000"/>
                  </a:schemeClr>
                </a:solidFill>
              </a:rPr>
              <a:t>Entscheidend ist…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93288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400" dirty="0" smtClean="0"/>
              <a:t>…neues Geld fliesst zuerst direkt in die </a:t>
            </a:r>
            <a:r>
              <a:rPr lang="de-CH" sz="3400" dirty="0" smtClean="0">
                <a:solidFill>
                  <a:schemeClr val="accent4"/>
                </a:solidFill>
              </a:rPr>
              <a:t>Realwirtschaft</a:t>
            </a:r>
            <a:r>
              <a:rPr lang="de-CH" sz="3400" dirty="0" smtClean="0"/>
              <a:t> anstatt die Finanzmärkte!</a:t>
            </a:r>
          </a:p>
          <a:p>
            <a:pPr marL="0" indent="0">
              <a:buNone/>
            </a:pPr>
            <a:endParaRPr lang="de-CH" sz="3400" dirty="0" smtClean="0"/>
          </a:p>
          <a:p>
            <a:pPr>
              <a:buFont typeface="Wingdings" panose="05000000000000000000" pitchFamily="2" charset="2"/>
              <a:buChar char="à"/>
            </a:pPr>
            <a:r>
              <a:rPr lang="de-CH" sz="3400" dirty="0" smtClean="0">
                <a:sym typeface="Wingdings" panose="05000000000000000000" pitchFamily="2" charset="2"/>
              </a:rPr>
              <a:t>So wird der </a:t>
            </a:r>
            <a:r>
              <a:rPr lang="de-CH" sz="3400" dirty="0" smtClean="0">
                <a:solidFill>
                  <a:schemeClr val="accent4"/>
                </a:solidFill>
                <a:sym typeface="Wingdings" panose="05000000000000000000" pitchFamily="2" charset="2"/>
              </a:rPr>
              <a:t>Wirtschaftsstandort Schweiz</a:t>
            </a:r>
            <a:r>
              <a:rPr lang="de-CH" sz="3400" dirty="0" smtClean="0">
                <a:sym typeface="Wingdings" panose="05000000000000000000" pitchFamily="2" charset="2"/>
              </a:rPr>
              <a:t> gestärkt:</a:t>
            </a:r>
          </a:p>
          <a:p>
            <a:pPr lvl="1"/>
            <a:r>
              <a:rPr lang="de-CH" sz="3000" dirty="0" smtClean="0">
                <a:sym typeface="Wingdings" panose="05000000000000000000" pitchFamily="2" charset="2"/>
              </a:rPr>
              <a:t>Die KMU profitieren und es entstehen neue Arbeitsplätze</a:t>
            </a:r>
            <a:endParaRPr lang="de-CH" sz="3000" dirty="0"/>
          </a:p>
        </p:txBody>
      </p:sp>
    </p:spTree>
    <p:extLst>
      <p:ext uri="{BB962C8B-B14F-4D97-AF65-F5344CB8AC3E}">
        <p14:creationId xmlns:p14="http://schemas.microsoft.com/office/powerpoint/2010/main" val="351949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0733" y="977700"/>
            <a:ext cx="10515600" cy="1325563"/>
          </a:xfrm>
        </p:spPr>
        <p:txBody>
          <a:bodyPr/>
          <a:lstStyle/>
          <a:p>
            <a:r>
              <a:rPr lang="de-CH" smtClean="0">
                <a:solidFill>
                  <a:schemeClr val="bg1">
                    <a:lumMod val="50000"/>
                  </a:schemeClr>
                </a:solidFill>
              </a:rPr>
              <a:t>Zusammenfassung: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10733" y="2303263"/>
            <a:ext cx="954135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Allein die Nationalbank erzeugt unser Geld.</a:t>
            </a:r>
          </a:p>
          <a:p>
            <a:pPr>
              <a:lnSpc>
                <a:spcPct val="100000"/>
              </a:lnSpc>
            </a:pPr>
            <a:endParaRPr lang="de-CH" sz="3200" dirty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Münzen, Banknoten und </a:t>
            </a:r>
            <a:r>
              <a:rPr lang="de-CH" sz="3200" dirty="0">
                <a:solidFill>
                  <a:schemeClr val="accent4"/>
                </a:solidFill>
                <a:latin typeface="Century Gothic" panose="020B0502020202020204" pitchFamily="34" charset="0"/>
              </a:rPr>
              <a:t>das elektronische Buchgeld</a:t>
            </a:r>
            <a:r>
              <a:rPr lang="de-CH" sz="3200" dirty="0">
                <a:latin typeface="Century Gothic" panose="020B0502020202020204" pitchFamily="34" charset="0"/>
              </a:rPr>
              <a:t> werden von Nationalbank </a:t>
            </a:r>
            <a:r>
              <a:rPr lang="de-CH" sz="3200" dirty="0" smtClean="0">
                <a:latin typeface="Century Gothic" panose="020B0502020202020204" pitchFamily="34" charset="0"/>
              </a:rPr>
              <a:t>geschaffen.</a:t>
            </a:r>
            <a:endParaRPr lang="de-CH" sz="3200" dirty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endParaRPr lang="de-CH" sz="3200" dirty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Vollgeld?! = vollwertiges gesetzliches Zahlungsmittel</a:t>
            </a:r>
            <a:endParaRPr lang="en-US" sz="3200" dirty="0">
              <a:latin typeface="Century Gothic" panose="020B050202020202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788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9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3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0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4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742</Words>
  <Application>Microsoft Office PowerPoint</Application>
  <PresentationFormat>Breitbild</PresentationFormat>
  <Paragraphs>104</Paragraphs>
  <Slides>29</Slides>
  <Notes>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12</vt:i4>
      </vt:variant>
      <vt:variant>
        <vt:lpstr>Folientitel</vt:lpstr>
      </vt:variant>
      <vt:variant>
        <vt:i4>29</vt:i4>
      </vt:variant>
    </vt:vector>
  </HeadingPairs>
  <TitlesOfParts>
    <vt:vector size="46" baseType="lpstr">
      <vt:lpstr>Arial</vt:lpstr>
      <vt:lpstr>Calibri</vt:lpstr>
      <vt:lpstr>Calibri Light</vt:lpstr>
      <vt:lpstr>Century Gothic</vt:lpstr>
      <vt:lpstr>Wingdings</vt:lpstr>
      <vt:lpstr>Benutzerdefiniertes Design</vt:lpstr>
      <vt:lpstr>9_Benutzerdefiniertes Design</vt:lpstr>
      <vt:lpstr>7_Benutzerdefiniertes Design</vt:lpstr>
      <vt:lpstr>1_Benutzerdefiniertes Design</vt:lpstr>
      <vt:lpstr>6_Benutzerdefiniertes Design</vt:lpstr>
      <vt:lpstr>2_Benutzerdefiniertes Design</vt:lpstr>
      <vt:lpstr>5_Benutzerdefiniertes Design</vt:lpstr>
      <vt:lpstr>3_Benutzerdefiniertes Design</vt:lpstr>
      <vt:lpstr>8_Benutzerdefiniertes Design</vt:lpstr>
      <vt:lpstr>10_Benutzerdefiniertes Design</vt:lpstr>
      <vt:lpstr>4_Benutzerdefiniertes Design</vt:lpstr>
      <vt:lpstr>11_Benutzerdefiniertes Design</vt:lpstr>
      <vt:lpstr>WAS WILL DIE VOLLGELD-INITIATIVE?</vt:lpstr>
      <vt:lpstr>Fast 75% aller Schweizer glauben, dass Geld auf ihren Bankkonten stamme von der Nationalbank,  so wie das Bargeld im Portemonnaie.</vt:lpstr>
      <vt:lpstr>Das ist ein Irrtum!</vt:lpstr>
      <vt:lpstr>Unsere Kontoguthaben sind keine gesetzlichen Zahlungsmittel…  …sondern nur ein Versprechen der Bank, uns dieses Geld auf Verlangen in Bargeld auszuzahlen. </vt:lpstr>
      <vt:lpstr>Elektronische Guthaben umfassen heute rund 90% unseres Geldes </vt:lpstr>
      <vt:lpstr>Unser Geld ist heute nicht sicher während Finanzkrisen!</vt:lpstr>
      <vt:lpstr>…Es gibt zwar Einlagensicherung für Guthaben bis 100’000 SFr.  Das Problem:  Die insgesamt dafür vorgesehenen 6 Milliarden entsprechen nur 1,4 % aller Guthaben. </vt:lpstr>
      <vt:lpstr>Kommt es wirklich mal zu einer Bankenkrise….</vt:lpstr>
      <vt:lpstr>Ein Beispiel: Mein Kontoguthaben beträgt 10’000 Sfr.  Kommt es während einer Finanzkrise zu einer allgemeinen, schweizweiten Bankenkrise…  …bekomme Ich gerade mal  noch 140 SFr. (1,4%) ausgezahlt.</vt:lpstr>
      <vt:lpstr>FAZIT</vt:lpstr>
      <vt:lpstr>DIE LÖSUNG?!  JA ZU ECHTEN FRANKEN!</vt:lpstr>
      <vt:lpstr>Mit der Vollgeld-Initiative wird neben Münzen und Banknoten neu auch unser elektronisches Geld zu einem gesetzlichen Zahlungsmittel.</vt:lpstr>
      <vt:lpstr>    …Das will die Vollgeld-Initiative: </vt:lpstr>
      <vt:lpstr>Mit Vollgeld werden alle Guthaben auf unseren Konten zu gesetzlichen Zahlungsmittel…  …sozusagen zu elektronischem Bargeld.</vt:lpstr>
      <vt:lpstr>…Das sicherste Geld der Welt!</vt:lpstr>
      <vt:lpstr>…Und die Banken?</vt:lpstr>
      <vt:lpstr>…Und die Banken?</vt:lpstr>
      <vt:lpstr>Die Nationalbank</vt:lpstr>
      <vt:lpstr>Sie sorgt dafür, dass weder…</vt:lpstr>
      <vt:lpstr>Und heute?</vt:lpstr>
      <vt:lpstr>Wohin bloss mit den vielen Überschussreserven?</vt:lpstr>
      <vt:lpstr>…die Reserveguthaben dienen als Grundlage um Immobilienkredite zu re-finanzieren oder auf den (internationalen) Finanzmärkten zu spekulieren.  Wir befinden uns bereits in einer Immobilienblase. Und diese wächst rasant und hat bereits bedrohliche Ausmasse angenommen…</vt:lpstr>
      <vt:lpstr>      …sagt selbst die UBS!</vt:lpstr>
      <vt:lpstr>Durch Banken erzeugtes Geld fliesst überwiegend in die Finanzmärkte…</vt:lpstr>
      <vt:lpstr>…und nur ein Fünftel gelangt in die Realwirtschaft, wo Arbeitsplätze, Produkte und Dienstleistungen entstehen.</vt:lpstr>
      <vt:lpstr>Mit der Vollgeld-Initiative….</vt:lpstr>
      <vt:lpstr>Das neue Geld könnte auch über eine jährliche Bürgerdividende von 500 bis 1’000 Franken pro Kopf an uns fliessen.  </vt:lpstr>
      <vt:lpstr>Entscheidend ist…</vt:lpstr>
      <vt:lpstr>Zusammenfassung: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Simon</dc:creator>
  <cp:lastModifiedBy>Simon</cp:lastModifiedBy>
  <cp:revision>127</cp:revision>
  <dcterms:created xsi:type="dcterms:W3CDTF">2016-03-11T09:57:45Z</dcterms:created>
  <dcterms:modified xsi:type="dcterms:W3CDTF">2016-05-26T09:56:26Z</dcterms:modified>
</cp:coreProperties>
</file>