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69" r:id="rId2"/>
    <p:sldMasterId id="2147483745" r:id="rId3"/>
    <p:sldMasterId id="2147483673" r:id="rId4"/>
    <p:sldMasterId id="2147483733" r:id="rId5"/>
    <p:sldMasterId id="2147483685" r:id="rId6"/>
    <p:sldMasterId id="2147483721" r:id="rId7"/>
    <p:sldMasterId id="2147483697" r:id="rId8"/>
    <p:sldMasterId id="2147483757" r:id="rId9"/>
    <p:sldMasterId id="2147483781" r:id="rId10"/>
    <p:sldMasterId id="2147483709" r:id="rId11"/>
    <p:sldMasterId id="2147483793" r:id="rId12"/>
  </p:sldMasterIdLst>
  <p:notesMasterIdLst>
    <p:notesMasterId r:id="rId93"/>
  </p:notesMasterIdLst>
  <p:sldIdLst>
    <p:sldId id="257" r:id="rId13"/>
    <p:sldId id="258" r:id="rId14"/>
    <p:sldId id="344" r:id="rId15"/>
    <p:sldId id="260" r:id="rId16"/>
    <p:sldId id="261" r:id="rId17"/>
    <p:sldId id="262" r:id="rId18"/>
    <p:sldId id="263" r:id="rId19"/>
    <p:sldId id="345" r:id="rId20"/>
    <p:sldId id="284" r:id="rId21"/>
    <p:sldId id="265" r:id="rId22"/>
    <p:sldId id="266" r:id="rId23"/>
    <p:sldId id="347" r:id="rId24"/>
    <p:sldId id="268" r:id="rId25"/>
    <p:sldId id="269" r:id="rId26"/>
    <p:sldId id="270" r:id="rId27"/>
    <p:sldId id="307" r:id="rId28"/>
    <p:sldId id="271" r:id="rId29"/>
    <p:sldId id="272" r:id="rId30"/>
    <p:sldId id="273" r:id="rId31"/>
    <p:sldId id="348" r:id="rId32"/>
    <p:sldId id="275" r:id="rId33"/>
    <p:sldId id="283" r:id="rId34"/>
    <p:sldId id="276" r:id="rId35"/>
    <p:sldId id="304" r:id="rId36"/>
    <p:sldId id="305" r:id="rId37"/>
    <p:sldId id="346" r:id="rId38"/>
    <p:sldId id="282" r:id="rId39"/>
    <p:sldId id="285" r:id="rId40"/>
    <p:sldId id="286" r:id="rId41"/>
    <p:sldId id="353" r:id="rId42"/>
    <p:sldId id="287" r:id="rId43"/>
    <p:sldId id="288" r:id="rId44"/>
    <p:sldId id="352" r:id="rId45"/>
    <p:sldId id="309" r:id="rId46"/>
    <p:sldId id="291" r:id="rId47"/>
    <p:sldId id="292" r:id="rId48"/>
    <p:sldId id="293" r:id="rId49"/>
    <p:sldId id="349" r:id="rId50"/>
    <p:sldId id="295" r:id="rId51"/>
    <p:sldId id="296" r:id="rId52"/>
    <p:sldId id="297" r:id="rId53"/>
    <p:sldId id="308" r:id="rId54"/>
    <p:sldId id="299" r:id="rId55"/>
    <p:sldId id="300" r:id="rId56"/>
    <p:sldId id="301" r:id="rId57"/>
    <p:sldId id="302" r:id="rId58"/>
    <p:sldId id="303" r:id="rId59"/>
    <p:sldId id="350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5" r:id="rId70"/>
    <p:sldId id="326" r:id="rId71"/>
    <p:sldId id="321" r:id="rId72"/>
    <p:sldId id="322" r:id="rId73"/>
    <p:sldId id="324" r:id="rId74"/>
    <p:sldId id="323" r:id="rId75"/>
    <p:sldId id="351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81629" autoAdjust="0"/>
  </p:normalViewPr>
  <p:slideViewPr>
    <p:cSldViewPr snapToGrid="0">
      <p:cViewPr varScale="1">
        <p:scale>
          <a:sx n="59" d="100"/>
          <a:sy n="59" d="100"/>
        </p:scale>
        <p:origin x="9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slide" Target="slides/slide7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viewProps" Target="view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notesMaster" Target="notesMasters/notesMaster1.xml"/><Relationship Id="rId9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Geldmengen</a:t>
            </a:r>
            <a:r>
              <a:rPr lang="en-US" baseline="0" dirty="0"/>
              <a:t> in der </a:t>
            </a:r>
            <a:r>
              <a:rPr lang="en-US" baseline="0" dirty="0" err="1"/>
              <a:t>Schweiz</a:t>
            </a:r>
            <a:r>
              <a:rPr lang="en-US" baseline="0" dirty="0"/>
              <a:t> in Mia. SFr.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Notenumlauf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2012</c:v>
                </c:pt>
                <c:pt idx="3">
                  <c:v>2015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38</c:v>
                </c:pt>
                <c:pt idx="1">
                  <c:v>45</c:v>
                </c:pt>
                <c:pt idx="2">
                  <c:v>55</c:v>
                </c:pt>
                <c:pt idx="3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32-45FA-AECF-40DCCDD4681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Geldmenge M0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2012</c:v>
                </c:pt>
                <c:pt idx="3">
                  <c:v>2015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50</c:v>
                </c:pt>
                <c:pt idx="1">
                  <c:v>53</c:v>
                </c:pt>
                <c:pt idx="2">
                  <c:v>229</c:v>
                </c:pt>
                <c:pt idx="3">
                  <c:v>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32-45FA-AECF-40DCCDD4681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Geldmenge M1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2012</c:v>
                </c:pt>
                <c:pt idx="3">
                  <c:v>2015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284</c:v>
                </c:pt>
                <c:pt idx="1">
                  <c:v>377</c:v>
                </c:pt>
                <c:pt idx="2">
                  <c:v>505</c:v>
                </c:pt>
                <c:pt idx="3">
                  <c:v>570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32-45FA-AECF-40DCCDD46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8279704"/>
        <c:axId val="188712936"/>
      </c:lineChart>
      <c:catAx>
        <c:axId val="388279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8712936"/>
        <c:crosses val="autoZero"/>
        <c:auto val="1"/>
        <c:lblAlgn val="ctr"/>
        <c:lblOffset val="100"/>
        <c:noMultiLvlLbl val="0"/>
      </c:catAx>
      <c:valAx>
        <c:axId val="188712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8279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972602739726026E-2"/>
          <c:y val="2.8981512077303505E-2"/>
          <c:w val="0.96232876712328763"/>
          <c:h val="0.93624067342993234"/>
        </c:manualLayout>
      </c:layout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AFB-4482-9B92-FAA49CCE892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AFB-4482-9B92-FAA49CCE892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AFB-4482-9B92-FAA49CCE892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FAFB-4482-9B92-FAA49CCE892B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FB-4482-9B92-FAA49CCE892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FB-4482-9B92-FAA49CCE892B}"/>
                </c:ext>
              </c:extLst>
            </c:dLbl>
            <c:dLbl>
              <c:idx val="2"/>
              <c:layout>
                <c:manualLayout>
                  <c:x val="-0.16476455173461421"/>
                  <c:y val="-0.33037120112875945"/>
                </c:manualLayout>
              </c:layout>
              <c:tx>
                <c:rich>
                  <a:bodyPr/>
                  <a:lstStyle/>
                  <a:p>
                    <a:fld id="{215F0E14-92D7-408F-B2C7-228B3590B56D}" type="CATEGORYNAME">
                      <a:rPr lang="en-US" sz="2400"/>
                      <a:pPr/>
                      <a:t>[RUBRIKENNAME]</a:t>
                    </a:fld>
                    <a:r>
                      <a:rPr lang="en-US" baseline="0" dirty="0"/>
                      <a:t>
</a:t>
                    </a:r>
                    <a:fld id="{A54F9A71-39C6-4735-B597-D6B0813E51CB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707783690865494"/>
                      <c:h val="0.251145879498208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AFB-4482-9B92-FAA49CCE892B}"/>
                </c:ext>
              </c:extLst>
            </c:dLbl>
            <c:dLbl>
              <c:idx val="3"/>
              <c:layout>
                <c:manualLayout>
                  <c:x val="0.19482800960303859"/>
                  <c:y val="7.7507245328168467E-2"/>
                </c:manualLayout>
              </c:layout>
              <c:tx>
                <c:rich>
                  <a:bodyPr/>
                  <a:lstStyle/>
                  <a:p>
                    <a:fld id="{0BDADEE5-381C-4841-A674-8027CDFA2CA5}" type="CATEGORYNAME">
                      <a:rPr lang="en-US" sz="1500"/>
                      <a:pPr/>
                      <a:t>[RUBRIKENNAME]</a:t>
                    </a:fld>
                    <a:r>
                      <a:rPr lang="en-US" baseline="0" dirty="0"/>
                      <a:t>
</a:t>
                    </a:r>
                    <a:fld id="{2A271355-5AC6-4484-992A-21CD409C7F6C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57369779728723"/>
                      <c:h val="0.178747640342297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AFB-4482-9B92-FAA49CCE89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2">
                  <c:v>Finanzwirtschaft</c:v>
                </c:pt>
                <c:pt idx="3">
                  <c:v>Realwirtschaft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FB-4482-9B92-FAA49CCE892B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D60F-B72E-43D8-99E8-E3268D06D91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20D36-A0BD-4EE2-8C26-7203EBC3A5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63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Eine empirische</a:t>
            </a:r>
            <a:r>
              <a:rPr lang="de-CH" baseline="0" dirty="0"/>
              <a:t> Studie an der Uni Zürich hat dies untersucht und bestätigt.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0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4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…wenn sie einen Kredit gewähren ODER mit eigens</a:t>
            </a:r>
            <a:r>
              <a:rPr lang="de-CH" baseline="0" dirty="0"/>
              <a:t> geschaffenen Giralgeld Vermögenswerte oder </a:t>
            </a:r>
            <a:r>
              <a:rPr lang="de-CH" baseline="0" dirty="0" err="1"/>
              <a:t>Werpapiere</a:t>
            </a:r>
            <a:r>
              <a:rPr lang="de-CH" baseline="0" dirty="0"/>
              <a:t> kaufen…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29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Und stellt nicht nur ein Zahlungsversprechen der</a:t>
            </a:r>
            <a:r>
              <a:rPr lang="de-CH" baseline="0" dirty="0"/>
              <a:t> Bank dar. Es steht uns JEDERZEIT zur Verfügung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01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Ziel war vor allem die Wirtschaftsförderung durch Zentralisierung der Hauptzahlungsmittel</a:t>
            </a:r>
          </a:p>
          <a:p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Dafür bekommen die Kantone 2/3 des Münzgewinns, später und bis heute 2/3 des SNB-Gewinns. </a:t>
            </a:r>
            <a:endParaRPr lang="de-CH" dirty="0">
              <a:effectLst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13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Allerdings wird das</a:t>
            </a:r>
            <a:r>
              <a:rPr lang="de-CH" baseline="0" dirty="0"/>
              <a:t> Banknotenmonopol erst ab 1907 effektiv ausgeübt.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25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Tatsächlich erzeugen Banken heute 90 Prozent unseres Geldes selbst - nämlich sämtliche Guthaben auf unseren Konten!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6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 Nationalbank stellt sicher, dass jederzeit genügen Geld im</a:t>
            </a:r>
            <a:r>
              <a:rPr lang="de-CH" baseline="0" dirty="0"/>
              <a:t> Umlauf ist, damit Banken unsere Wirtschaft mit genügend Krediten versorgen können.</a:t>
            </a:r>
          </a:p>
          <a:p>
            <a:r>
              <a:rPr lang="de-CH" baseline="0" dirty="0"/>
              <a:t>Ihr stehen funktionstüchtige geldpolitische Instrumente zur Verfügung. Ausserdem hat sie durch umfassenden makroökonomische Kennzahlen die nötige Weitsicht.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37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Wem</a:t>
            </a:r>
            <a:r>
              <a:rPr lang="de-CH" baseline="0" dirty="0"/>
              <a:t> fällt hier noch eine bessere Quelle ein, </a:t>
            </a:r>
            <a:r>
              <a:rPr lang="de-CH" baseline="0" dirty="0" err="1"/>
              <a:t>z.b.</a:t>
            </a:r>
            <a:r>
              <a:rPr lang="de-CH" baseline="0" dirty="0"/>
              <a:t> von der SNB?!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0D36-A0BD-4EE2-8C26-7203EBC3A5F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2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>
            <a:alphaModFix amt="25000"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3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5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8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alphaModFix amt="14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8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2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5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BBB25A-2D59-4F91-A914-252627A9EF4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1412C2-45D6-4E7B-A225-D5742E4984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6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alphaModFix amt="19000"/>
            <a:lum/>
          </a:blip>
          <a:srcRect/>
          <a:stretch>
            <a:fillRect l="12000" r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2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7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5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7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41123"/>
            <a:ext cx="10515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1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bg>
      <p:bgPr>
        <a:blipFill dpi="0" rotWithShape="1">
          <a:blip r:embed="rId2">
            <a:alphaModFix amt="46000"/>
            <a:lum/>
          </a:blip>
          <a:srcRect/>
          <a:stretch>
            <a:fillRect l="-2000" t="80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93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66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32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blipFill dpi="0" rotWithShape="1">
          <a:blip r:embed="rId2">
            <a:alphaModFix amt="46000"/>
            <a:lum/>
          </a:blip>
          <a:srcRect/>
          <a:stretch>
            <a:fillRect l="-2000" t="80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3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Pr>
        <a:blipFill dpi="0" rotWithShape="1">
          <a:blip r:embed="rId2">
            <a:alphaModFix amt="46000"/>
            <a:lum/>
          </a:blip>
          <a:srcRect/>
          <a:stretch>
            <a:fillRect l="-2000" t="80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bg>
      <p:bgPr>
        <a:blipFill dpi="0" rotWithShape="1">
          <a:blip r:embed="rId2">
            <a:alphaModFix amt="46000"/>
            <a:lum/>
          </a:blip>
          <a:srcRect/>
          <a:stretch>
            <a:fillRect l="-2000" t="80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8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3.tmp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4.tmp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tmp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9.tmp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0.tmp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5000"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92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EEE-F74D-4240-99DC-160232EE26B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F0E8B-B004-4635-AC1F-5FD71EA6CB19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125"/>
            <a:ext cx="2026288" cy="19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AF21B-9E93-468B-AADE-9320AF1B6CB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1F2DD-C8C5-4583-94C9-89CB16185608}" type="slidenum">
              <a:rPr lang="en-US" smtClean="0"/>
              <a:t>‹Nr.›</a:t>
            </a:fld>
            <a:endParaRPr lang="en-US"/>
          </a:p>
        </p:txBody>
      </p:sp>
      <p:pic>
        <p:nvPicPr>
          <p:cNvPr id="12" name="Grafik 11" descr="Dokument1 - Word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8" t="16811" r="35699" b="10050"/>
          <a:stretch/>
        </p:blipFill>
        <p:spPr>
          <a:xfrm>
            <a:off x="0" y="268941"/>
            <a:ext cx="1893437" cy="23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4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C9C61-D3BE-4D63-BC34-1E599EC4F37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062BF-A414-459F-A927-B7BF0DF182C4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 descr="Helvetia spiegel.jpg - Windows-Fotoanzeige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 t="8278" r="32736" b="9004"/>
          <a:stretch/>
        </p:blipFill>
        <p:spPr>
          <a:xfrm>
            <a:off x="8460098" y="1425575"/>
            <a:ext cx="3284227" cy="42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0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5000"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D1C6F-C286-4227-9E5D-5CB8EBD1451F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010D8-3C25-4549-89FF-70268DEDB41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1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4" name="Grafik 3" descr="logo_vollgeld-initiative_gross_2014_05.jpg - Windows-Fotoanzeige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9398" r="21441" b="29752"/>
          <a:stretch/>
        </p:blipFill>
        <p:spPr>
          <a:xfrm>
            <a:off x="8986443" y="5563892"/>
            <a:ext cx="3040242" cy="11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9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193357" cy="236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4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5000"/>
          </a:blip>
          <a:srcRect/>
          <a:stretch>
            <a:fillRect l="8000" r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0C161-BEA8-4667-BC40-EF9C9EA2AD5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A0712-86C3-442D-90B6-4493138D6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7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5000"/>
          </a:blip>
          <a:srcRect/>
          <a:stretch>
            <a:fillRect l="12000" r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5000"/>
          </a:blip>
          <a:srcRect/>
          <a:stretch>
            <a:fillRect l="12000" r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266B8-D498-4DCD-921F-6FD0B47720F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B682C-2D81-4DC1-B9C4-7774247377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4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 descr="Schnegg_mitte-page-001.jpg - Windows-Fotoanzeige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34829" r="1483" b="35891"/>
          <a:stretch/>
        </p:blipFill>
        <p:spPr>
          <a:xfrm>
            <a:off x="0" y="5475665"/>
            <a:ext cx="12192000" cy="14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1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0DB07-225C-43A3-8AF4-1BC2A1B6A49B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4EBDF-58BB-4B38-BAD5-6FB1834C4E35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 descr="Masterslides.pdf - Adobe Reader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50000" r="2370" b="28302"/>
          <a:stretch/>
        </p:blipFill>
        <p:spPr>
          <a:xfrm>
            <a:off x="0" y="5432156"/>
            <a:ext cx="12192000" cy="142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524000" y="2081734"/>
            <a:ext cx="9144000" cy="2387600"/>
          </a:xfrm>
        </p:spPr>
        <p:txBody>
          <a:bodyPr/>
          <a:lstStyle/>
          <a:p>
            <a:r>
              <a:rPr lang="de-CH" b="1" dirty="0">
                <a:solidFill>
                  <a:schemeClr val="bg1">
                    <a:lumMod val="50000"/>
                  </a:schemeClr>
                </a:solidFill>
              </a:rPr>
              <a:t>WAS WILL DIE VOLLGELD-INITIATIVE?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524000" y="4621369"/>
            <a:ext cx="9144000" cy="1655762"/>
          </a:xfrm>
        </p:spPr>
        <p:txBody>
          <a:bodyPr>
            <a:normAutofit/>
          </a:bodyPr>
          <a:lstStyle/>
          <a:p>
            <a:r>
              <a:rPr lang="de-CH" sz="2800" b="1" dirty="0">
                <a:solidFill>
                  <a:schemeClr val="accent4"/>
                </a:solidFill>
              </a:rPr>
              <a:t>UND WIESO WIR DAVON BETROFFEN SIND!</a:t>
            </a:r>
            <a:endParaRPr lang="en-US" sz="2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89743" y="883212"/>
            <a:ext cx="10515600" cy="1325563"/>
          </a:xfrm>
        </p:spPr>
        <p:txBody>
          <a:bodyPr>
            <a:normAutofit/>
          </a:bodyPr>
          <a:lstStyle/>
          <a:p>
            <a:r>
              <a:rPr lang="de-CH" sz="4800" dirty="0">
                <a:solidFill>
                  <a:schemeClr val="bg1">
                    <a:lumMod val="50000"/>
                  </a:schemeClr>
                </a:solidFill>
              </a:rPr>
              <a:t>Bald gar kein Bargeld mehr?</a:t>
            </a:r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89743" y="2506662"/>
            <a:ext cx="8668657" cy="4351338"/>
          </a:xfrm>
        </p:spPr>
        <p:txBody>
          <a:bodyPr>
            <a:normAutofit/>
          </a:bodyPr>
          <a:lstStyle/>
          <a:p>
            <a:r>
              <a:rPr lang="de-CH" sz="3200" dirty="0">
                <a:latin typeface="Century Gothic" panose="020B0502020202020204" pitchFamily="34" charset="0"/>
              </a:rPr>
              <a:t>Bargeld umfasst nur noch rund 10% und wird immer mehr verdrängt</a:t>
            </a:r>
          </a:p>
          <a:p>
            <a:endParaRPr lang="de-CH" sz="3200" dirty="0">
              <a:latin typeface="Century Gothic" panose="020B0502020202020204" pitchFamily="34" charset="0"/>
            </a:endParaRPr>
          </a:p>
          <a:p>
            <a:r>
              <a:rPr lang="de-CH" sz="3200" dirty="0">
                <a:solidFill>
                  <a:schemeClr val="accent4"/>
                </a:solidFill>
                <a:latin typeface="Century Gothic" panose="020B0502020202020204" pitchFamily="34" charset="0"/>
              </a:rPr>
              <a:t>Dabei war Bargeld während Jahrhunderten ein Quelle für Verlässlichkeit</a:t>
            </a:r>
          </a:p>
          <a:p>
            <a:endParaRPr lang="en-US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31" y="3155653"/>
            <a:ext cx="4028669" cy="370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38627" y="1147215"/>
            <a:ext cx="6735305" cy="38832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CH" sz="3200" dirty="0">
                <a:latin typeface="Century Gothic" panose="020B0502020202020204" pitchFamily="34" charset="0"/>
              </a:rPr>
              <a:t>Bekannte Ökonomen </a:t>
            </a:r>
            <a:r>
              <a:rPr lang="de-CH" sz="3200" dirty="0" err="1">
                <a:latin typeface="Century Gothic" panose="020B0502020202020204" pitchFamily="34" charset="0"/>
              </a:rPr>
              <a:t>prophezeihen</a:t>
            </a:r>
            <a:r>
              <a:rPr lang="de-CH" sz="3200" dirty="0">
                <a:latin typeface="Century Gothic" panose="020B0502020202020204" pitchFamily="34" charset="0"/>
              </a:rPr>
              <a:t> die «</a:t>
            </a:r>
            <a:r>
              <a:rPr lang="de-CH" sz="3200" dirty="0" err="1">
                <a:latin typeface="Century Gothic" panose="020B0502020202020204" pitchFamily="34" charset="0"/>
              </a:rPr>
              <a:t>Cashless</a:t>
            </a:r>
            <a:r>
              <a:rPr lang="de-CH" sz="3200" dirty="0">
                <a:latin typeface="Century Gothic" panose="020B0502020202020204" pitchFamily="34" charset="0"/>
              </a:rPr>
              <a:t> Society», also </a:t>
            </a:r>
            <a:r>
              <a:rPr lang="de-CH" sz="3200" dirty="0">
                <a:solidFill>
                  <a:schemeClr val="accent4"/>
                </a:solidFill>
                <a:latin typeface="Century Gothic" panose="020B0502020202020204" pitchFamily="34" charset="0"/>
              </a:rPr>
              <a:t>eine Welt ohne Bargeld!</a:t>
            </a:r>
          </a:p>
          <a:p>
            <a:pPr marL="0" indent="0">
              <a:lnSpc>
                <a:spcPct val="100000"/>
              </a:lnSpc>
              <a:buNone/>
            </a:pPr>
            <a:endParaRPr lang="de-CH" sz="32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CH" sz="3200" dirty="0">
                <a:latin typeface="Century Gothic" panose="020B0502020202020204" pitchFamily="34" charset="0"/>
              </a:rPr>
              <a:t>Schweden, Dänemark oder die Niederlande sind bereits weit fortgeschritten.</a:t>
            </a:r>
            <a:endParaRPr lang="en-US" sz="3200" dirty="0">
              <a:latin typeface="Century Gothic" panose="020B0502020202020204" pitchFamily="34" charset="0"/>
            </a:endParaRPr>
          </a:p>
          <a:p>
            <a:endParaRPr lang="en-US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7" y="1147215"/>
            <a:ext cx="1751308" cy="11138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4" y="4914903"/>
            <a:ext cx="1853561" cy="12344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55" y="2949791"/>
            <a:ext cx="2043780" cy="12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2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3534" y="940858"/>
            <a:ext cx="10515600" cy="1325563"/>
          </a:xfrm>
        </p:spPr>
        <p:txBody>
          <a:bodyPr>
            <a:normAutofit/>
          </a:bodyPr>
          <a:lstStyle/>
          <a:p>
            <a:r>
              <a:rPr lang="de-CH" sz="3400" dirty="0"/>
              <a:t>Doch was würde passieren, wenn wir nur noch elektronisches Bankengeld hätten?</a:t>
            </a:r>
            <a:endParaRPr lang="en-US" sz="3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23534" y="2858558"/>
            <a:ext cx="10515600" cy="4351338"/>
          </a:xfrm>
        </p:spPr>
        <p:txBody>
          <a:bodyPr>
            <a:normAutofit/>
          </a:bodyPr>
          <a:lstStyle/>
          <a:p>
            <a:r>
              <a:rPr lang="de-CH" sz="3200" dirty="0">
                <a:latin typeface="Century Gothic" panose="020B0502020202020204" pitchFamily="34" charset="0"/>
              </a:rPr>
              <a:t>Uns Bürgern stünde </a:t>
            </a:r>
            <a:r>
              <a:rPr lang="de-CH" sz="3200" dirty="0">
                <a:solidFill>
                  <a:schemeClr val="accent4"/>
                </a:solidFill>
                <a:latin typeface="Century Gothic" panose="020B0502020202020204" pitchFamily="34" charset="0"/>
              </a:rPr>
              <a:t>kein vollwertiges gesetzliches Zahlungsmittel </a:t>
            </a:r>
            <a:r>
              <a:rPr lang="de-CH" sz="3200" dirty="0">
                <a:latin typeface="Century Gothic" panose="020B0502020202020204" pitchFamily="34" charset="0"/>
              </a:rPr>
              <a:t>mehr zur Verfügung.</a:t>
            </a:r>
          </a:p>
          <a:p>
            <a:endParaRPr lang="de-CH" sz="3200" dirty="0">
              <a:latin typeface="Century Gothic" panose="020B0502020202020204" pitchFamily="34" charset="0"/>
            </a:endParaRPr>
          </a:p>
          <a:p>
            <a:r>
              <a:rPr lang="de-CH" sz="3200" dirty="0">
                <a:latin typeface="Century Gothic" panose="020B0502020202020204" pitchFamily="34" charset="0"/>
              </a:rPr>
              <a:t>Wir wären dann komplett von unsicheren Zahlungsversprechen der Banken abhängig.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079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3810" y="890333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Deshalb brauchen wir die </a:t>
            </a:r>
            <a:r>
              <a:rPr lang="de-CH" dirty="0">
                <a:solidFill>
                  <a:schemeClr val="accent4"/>
                </a:solidFill>
                <a:latin typeface="Century Gothic" panose="020B0502020202020204" pitchFamily="34" charset="0"/>
              </a:rPr>
              <a:t>Vollgeld-Initiative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…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0" y="2030278"/>
            <a:ext cx="5249333" cy="4463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000" dirty="0">
                <a:latin typeface="Century Gothic" panose="020B0502020202020204" pitchFamily="34" charset="0"/>
              </a:rPr>
              <a:t>….damit unser Bargeld erhalten bleibt.</a:t>
            </a:r>
          </a:p>
          <a:p>
            <a:pPr marL="0" indent="0">
              <a:buNone/>
            </a:pPr>
            <a:endParaRPr lang="de-CH" sz="3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CH" sz="3000" dirty="0">
                <a:latin typeface="Century Gothic" panose="020B0502020202020204" pitchFamily="34" charset="0"/>
              </a:rPr>
              <a:t>….damit wir in Zukunft nicht alles elektronisch bezahlen müssen und damit unsere Privatsphäre gewahrt bleibt.</a:t>
            </a:r>
          </a:p>
          <a:p>
            <a:endParaRPr lang="en-US" sz="3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22349"/>
            <a:ext cx="2331203" cy="139872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9" y="5083444"/>
            <a:ext cx="1896957" cy="141034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52" y="3642102"/>
            <a:ext cx="1924022" cy="1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84954" y="2910841"/>
            <a:ext cx="9681446" cy="1513232"/>
          </a:xfrm>
        </p:spPr>
        <p:txBody>
          <a:bodyPr>
            <a:noAutofit/>
          </a:bodyPr>
          <a:lstStyle/>
          <a:p>
            <a:r>
              <a:rPr lang="de-CH" sz="4800" dirty="0">
                <a:solidFill>
                  <a:schemeClr val="bg1">
                    <a:lumMod val="50000"/>
                  </a:schemeClr>
                </a:solidFill>
              </a:rPr>
              <a:t>…Und damit sich </a:t>
            </a:r>
            <a:r>
              <a:rPr lang="de-CH" sz="4800" dirty="0">
                <a:solidFill>
                  <a:schemeClr val="accent4"/>
                </a:solidFill>
              </a:rPr>
              <a:t>Ihr elektronisches Geld</a:t>
            </a:r>
            <a:r>
              <a:rPr lang="de-CH" sz="4800" dirty="0">
                <a:solidFill>
                  <a:schemeClr val="bg1">
                    <a:lumMod val="50000"/>
                  </a:schemeClr>
                </a:solidFill>
              </a:rPr>
              <a:t> bei einer Bankenkrise nicht </a:t>
            </a:r>
            <a:r>
              <a:rPr lang="de-CH" sz="4800" dirty="0">
                <a:solidFill>
                  <a:schemeClr val="accent4"/>
                </a:solidFill>
              </a:rPr>
              <a:t>in Luft</a:t>
            </a:r>
            <a:r>
              <a:rPr lang="de-CH" sz="4800" dirty="0">
                <a:solidFill>
                  <a:schemeClr val="bg1">
                    <a:lumMod val="50000"/>
                  </a:schemeClr>
                </a:solidFill>
              </a:rPr>
              <a:t> auflöst!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2114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60715" y="1073253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Unser Geld ist heute nicht sicher während Finanzkrisen!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9115" y="2790702"/>
            <a:ext cx="10515600" cy="4351338"/>
          </a:xfrm>
        </p:spPr>
        <p:txBody>
          <a:bodyPr>
            <a:normAutofit/>
          </a:bodyPr>
          <a:lstStyle/>
          <a:p>
            <a:r>
              <a:rPr lang="de-CH" sz="3600" dirty="0"/>
              <a:t>Zur Erinnerung: Nur </a:t>
            </a:r>
            <a:r>
              <a:rPr lang="de-CH" sz="3600" dirty="0">
                <a:solidFill>
                  <a:schemeClr val="accent4"/>
                </a:solidFill>
              </a:rPr>
              <a:t>knapp</a:t>
            </a:r>
            <a:r>
              <a:rPr lang="de-CH" sz="3600" dirty="0"/>
              <a:t> </a:t>
            </a:r>
            <a:r>
              <a:rPr lang="de-CH" sz="3600" dirty="0">
                <a:solidFill>
                  <a:schemeClr val="accent4"/>
                </a:solidFill>
              </a:rPr>
              <a:t>10%</a:t>
            </a:r>
            <a:r>
              <a:rPr lang="de-CH" sz="3600" dirty="0"/>
              <a:t> von unserem Geld sind </a:t>
            </a:r>
            <a:r>
              <a:rPr lang="de-CH" sz="3600" dirty="0">
                <a:solidFill>
                  <a:schemeClr val="accent4"/>
                </a:solidFill>
              </a:rPr>
              <a:t>gesetzliche Zahlungsmittel </a:t>
            </a:r>
            <a:r>
              <a:rPr lang="de-CH" sz="3600" dirty="0"/>
              <a:t>in Form von Bargeld.</a:t>
            </a:r>
          </a:p>
          <a:p>
            <a:endParaRPr lang="de-CH" sz="3600" dirty="0"/>
          </a:p>
          <a:p>
            <a:r>
              <a:rPr lang="de-CH" sz="3600" dirty="0"/>
              <a:t>Gerät eine Bank in Schieflage, können Kunden ihr Geld nicht mehr abheben.</a:t>
            </a:r>
          </a:p>
        </p:txBody>
      </p:sp>
    </p:spTree>
    <p:extLst>
      <p:ext uri="{BB962C8B-B14F-4D97-AF65-F5344CB8AC3E}">
        <p14:creationId xmlns:p14="http://schemas.microsoft.com/office/powerpoint/2010/main" val="139108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6920" y="28492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…Es gibt zwar Einlagensicherung für Guthaben bis 100’000 SFr.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CH" dirty="0"/>
            </a:br>
            <a:r>
              <a:rPr lang="de-CH" dirty="0"/>
              <a:t>Das Problem: 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4000" dirty="0"/>
              <a:t>Die insgesamt dafür vorgesehenen 6 Milliarden entsprechen </a:t>
            </a:r>
            <a:r>
              <a:rPr lang="de-CH" sz="4000" dirty="0">
                <a:solidFill>
                  <a:schemeClr val="accent4"/>
                </a:solidFill>
              </a:rPr>
              <a:t>nur 1,4 % aller Guthaben.</a:t>
            </a:r>
            <a:br>
              <a:rPr lang="en-US" sz="4000" dirty="0">
                <a:solidFill>
                  <a:schemeClr val="accent4"/>
                </a:solidFill>
              </a:rPr>
            </a:br>
            <a:endParaRPr lang="en-US" sz="4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0" y="4723415"/>
            <a:ext cx="3316360" cy="19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120803"/>
            <a:ext cx="10515600" cy="2852737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Kommt es wirklich mal zu einer </a:t>
            </a:r>
            <a:r>
              <a:rPr lang="de-CH" dirty="0">
                <a:solidFill>
                  <a:schemeClr val="accent4"/>
                </a:solidFill>
              </a:rPr>
              <a:t>Bankenkrise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….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solidFill>
                  <a:schemeClr val="tx1"/>
                </a:solidFill>
              </a:rPr>
              <a:t>…können wir Kunden unser Geld nicht mehr von der Bank abheben, da unserer gesammelten Guthaben </a:t>
            </a:r>
            <a:r>
              <a:rPr lang="de-CH" dirty="0">
                <a:solidFill>
                  <a:schemeClr val="accent4"/>
                </a:solidFill>
              </a:rPr>
              <a:t>nur ungenügend</a:t>
            </a:r>
            <a:r>
              <a:rPr lang="de-CH" dirty="0">
                <a:solidFill>
                  <a:schemeClr val="tx1"/>
                </a:solidFill>
              </a:rPr>
              <a:t> mit </a:t>
            </a:r>
            <a:r>
              <a:rPr lang="de-CH" dirty="0">
                <a:solidFill>
                  <a:schemeClr val="accent4"/>
                </a:solidFill>
              </a:rPr>
              <a:t>gesetzlichen Zahlungsmitteln</a:t>
            </a:r>
            <a:r>
              <a:rPr lang="de-CH" dirty="0">
                <a:solidFill>
                  <a:schemeClr val="tx1"/>
                </a:solidFill>
              </a:rPr>
              <a:t> gedeckt sind.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4695" y="21009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Ein Beispiel:</a:t>
            </a:r>
            <a:br>
              <a:rPr lang="de-CH" dirty="0"/>
            </a:br>
            <a:r>
              <a:rPr lang="de-CH" dirty="0"/>
              <a:t>Mein Kontoguthaben beträgt 10’000 Sfr.</a:t>
            </a:r>
            <a:br>
              <a:rPr lang="de-CH" dirty="0"/>
            </a:br>
            <a:br>
              <a:rPr lang="de-CH" dirty="0"/>
            </a:b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Kommt es während einer Finanzkrise zu einer allgemeinen, </a:t>
            </a:r>
            <a:r>
              <a:rPr lang="de-CH" dirty="0">
                <a:solidFill>
                  <a:schemeClr val="accent4"/>
                </a:solidFill>
              </a:rPr>
              <a:t>schweizweiten Bankenkrise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…</a:t>
            </a:r>
            <a:br>
              <a:rPr lang="de-CH" dirty="0"/>
            </a:br>
            <a:br>
              <a:rPr lang="de-CH" dirty="0"/>
            </a:br>
            <a:r>
              <a:rPr lang="de-CH" dirty="0"/>
              <a:t>…bekomme </a:t>
            </a:r>
            <a:r>
              <a:rPr lang="de-CH" dirty="0">
                <a:solidFill>
                  <a:schemeClr val="accent4"/>
                </a:solidFill>
              </a:rPr>
              <a:t>Ich</a:t>
            </a:r>
            <a:r>
              <a:rPr lang="de-CH" dirty="0"/>
              <a:t> gerade mal </a:t>
            </a:r>
            <a:br>
              <a:rPr lang="de-CH" dirty="0"/>
            </a:br>
            <a:r>
              <a:rPr lang="de-CH" dirty="0">
                <a:solidFill>
                  <a:schemeClr val="accent4"/>
                </a:solidFill>
              </a:rPr>
              <a:t>noch 140 SFr</a:t>
            </a:r>
            <a:r>
              <a:rPr lang="de-CH" dirty="0"/>
              <a:t>. (1,4%) ausgezahlt.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2817" y="1417017"/>
            <a:ext cx="10515600" cy="1325563"/>
          </a:xfrm>
        </p:spPr>
        <p:txBody>
          <a:bodyPr>
            <a:normAutofit/>
          </a:bodyPr>
          <a:lstStyle/>
          <a:p>
            <a:r>
              <a:rPr lang="de-CH" sz="4800" dirty="0">
                <a:solidFill>
                  <a:schemeClr val="bg1">
                    <a:lumMod val="50000"/>
                  </a:schemeClr>
                </a:solidFill>
              </a:rPr>
              <a:t>FAZIT</a:t>
            </a:r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92817" y="2742580"/>
            <a:ext cx="60895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dirty="0"/>
              <a:t>Wenn Banken während einer grösseren Finanzkrise zahlungsunfähig werden, reicht der </a:t>
            </a:r>
            <a:r>
              <a:rPr lang="de-CH" sz="3200" dirty="0">
                <a:solidFill>
                  <a:schemeClr val="accent4"/>
                </a:solidFill>
              </a:rPr>
              <a:t>heutige Einlagenschutz des Vereins </a:t>
            </a:r>
            <a:r>
              <a:rPr lang="de-CH" sz="3200" dirty="0" err="1">
                <a:solidFill>
                  <a:schemeClr val="accent4"/>
                </a:solidFill>
              </a:rPr>
              <a:t>esisuisse</a:t>
            </a:r>
            <a:r>
              <a:rPr lang="de-CH" sz="3200" dirty="0">
                <a:solidFill>
                  <a:schemeClr val="accent4"/>
                </a:solidFill>
              </a:rPr>
              <a:t> </a:t>
            </a:r>
            <a:r>
              <a:rPr lang="de-CH" sz="3200" dirty="0"/>
              <a:t>bei weiten nicht aus, um unsere Guthaben auszuzahlen.</a:t>
            </a:r>
            <a:endParaRPr lang="en-US" sz="3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66" y="1725795"/>
            <a:ext cx="3403466" cy="20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accent4"/>
                </a:solidFill>
              </a:rPr>
              <a:t>AGENDA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546655"/>
            <a:ext cx="10515600" cy="4351338"/>
          </a:xfrm>
        </p:spPr>
        <p:txBody>
          <a:bodyPr/>
          <a:lstStyle/>
          <a:p>
            <a:r>
              <a:rPr lang="de-CH" dirty="0"/>
              <a:t>WAS WILL DIE VOLLGELD-INITIATIVE?</a:t>
            </a:r>
          </a:p>
          <a:p>
            <a:endParaRPr lang="de-CH" dirty="0"/>
          </a:p>
          <a:p>
            <a:r>
              <a:rPr lang="de-CH" dirty="0"/>
              <a:t>UNSERE KERNBOTSCHAFTEN</a:t>
            </a:r>
          </a:p>
          <a:p>
            <a:endParaRPr lang="de-CH" dirty="0"/>
          </a:p>
          <a:p>
            <a:r>
              <a:rPr lang="de-CH" dirty="0"/>
              <a:t>AUSBLICK: DIE SCHWEIZ MIT UND OHNE VOLLGELD</a:t>
            </a:r>
          </a:p>
          <a:p>
            <a:endParaRPr lang="de-CH" dirty="0"/>
          </a:p>
          <a:p>
            <a:r>
              <a:rPr lang="de-CH" dirty="0"/>
              <a:t>IHRE FRAGEN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60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89331" y="4124325"/>
            <a:ext cx="4969933" cy="1325563"/>
          </a:xfrm>
        </p:spPr>
        <p:txBody>
          <a:bodyPr/>
          <a:lstStyle/>
          <a:p>
            <a:pPr algn="ctr"/>
            <a:r>
              <a:rPr lang="de-CH" sz="4000" dirty="0">
                <a:solidFill>
                  <a:schemeClr val="bg1">
                    <a:lumMod val="50000"/>
                  </a:schemeClr>
                </a:solidFill>
              </a:rPr>
              <a:t>DIE LÖSUNG?! </a:t>
            </a:r>
            <a:br>
              <a:rPr lang="de-CH" sz="4000" dirty="0">
                <a:solidFill>
                  <a:schemeClr val="accent4"/>
                </a:solidFill>
              </a:rPr>
            </a:br>
            <a:r>
              <a:rPr lang="de-CH" sz="4000" dirty="0">
                <a:solidFill>
                  <a:schemeClr val="accent4"/>
                </a:solidFill>
              </a:rPr>
              <a:t>JA ZU ECHTEN FRANKEN!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970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429" y="27744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Mit der </a:t>
            </a:r>
            <a:r>
              <a:rPr lang="de-CH" dirty="0">
                <a:solidFill>
                  <a:schemeClr val="accent4"/>
                </a:solidFill>
              </a:rPr>
              <a:t>Vollgeld-Initiative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wird neben Münzen und Banknoten neu auch </a:t>
            </a:r>
            <a:r>
              <a:rPr lang="de-CH" dirty="0">
                <a:solidFill>
                  <a:schemeClr val="accent4"/>
                </a:solidFill>
              </a:rPr>
              <a:t>unser elektronisches Geld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zu einem gesetzlichen Zahlungsmittel.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1258" y="1071841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   …Das will die </a:t>
            </a:r>
            <a:r>
              <a:rPr lang="de-CH" dirty="0">
                <a:solidFill>
                  <a:schemeClr val="accent4"/>
                </a:solidFill>
              </a:rPr>
              <a:t>Vollgeld-Initiative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: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rafik 2" descr="Graphik_Was_will_die_Vollgeld-Initiative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49134" r="12867" b="15490"/>
          <a:stretch/>
        </p:blipFill>
        <p:spPr>
          <a:xfrm>
            <a:off x="1281258" y="2667516"/>
            <a:ext cx="9932086" cy="286718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281258" y="5669349"/>
            <a:ext cx="10212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Die Nationalbank erzeugt auch </a:t>
            </a:r>
            <a:r>
              <a:rPr lang="de-CH" sz="2800" dirty="0">
                <a:solidFill>
                  <a:schemeClr val="accent4"/>
                </a:solidFill>
              </a:rPr>
              <a:t>unser elektronisches Geld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5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27982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Die Folge?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275568"/>
            <a:ext cx="10515600" cy="4351338"/>
          </a:xfrm>
        </p:spPr>
        <p:txBody>
          <a:bodyPr>
            <a:normAutofit/>
          </a:bodyPr>
          <a:lstStyle/>
          <a:p>
            <a:r>
              <a:rPr lang="de-CH" sz="3200" dirty="0"/>
              <a:t>Unsere (Geld-)Guthaben bei Banken werden zu </a:t>
            </a:r>
            <a:r>
              <a:rPr lang="de-CH" sz="3200" dirty="0">
                <a:solidFill>
                  <a:schemeClr val="accent4"/>
                </a:solidFill>
              </a:rPr>
              <a:t>«elektronischem Bargeld» </a:t>
            </a:r>
            <a:r>
              <a:rPr lang="de-CH" sz="3200" dirty="0"/>
              <a:t>– eben zu Vollgeld.</a:t>
            </a:r>
          </a:p>
          <a:p>
            <a:endParaRPr lang="de-CH" sz="3200" dirty="0"/>
          </a:p>
          <a:p>
            <a:r>
              <a:rPr lang="de-CH" sz="3200" dirty="0"/>
              <a:t>Es gehört dann wirklich </a:t>
            </a:r>
            <a:r>
              <a:rPr lang="de-CH" sz="3200" dirty="0">
                <a:solidFill>
                  <a:schemeClr val="accent4"/>
                </a:solidFill>
              </a:rPr>
              <a:t>UNS,</a:t>
            </a:r>
            <a:r>
              <a:rPr lang="de-CH" sz="3200" dirty="0"/>
              <a:t> so wie das Bargeld im Portemonnaie oder im Tresorschliessfach.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643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1078744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…Das sicherste Geld der Welt!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76400" y="2506662"/>
            <a:ext cx="10515600" cy="4351338"/>
          </a:xfrm>
        </p:spPr>
        <p:txBody>
          <a:bodyPr>
            <a:normAutofit/>
          </a:bodyPr>
          <a:lstStyle/>
          <a:p>
            <a:r>
              <a:rPr lang="de-CH" sz="3200" dirty="0"/>
              <a:t>Unser Geld kann im Falle von Finanzkrisen nicht mehr verschwinden. </a:t>
            </a:r>
          </a:p>
          <a:p>
            <a:pPr marL="0" indent="0">
              <a:buNone/>
            </a:pPr>
            <a:r>
              <a:rPr lang="de-CH" sz="3200" dirty="0"/>
              <a:t>   </a:t>
            </a:r>
            <a:r>
              <a:rPr lang="de-CH" sz="3200" dirty="0">
                <a:solidFill>
                  <a:schemeClr val="accent4"/>
                </a:solidFill>
              </a:rPr>
              <a:t>– Denn es gehört uns!</a:t>
            </a:r>
          </a:p>
          <a:p>
            <a:r>
              <a:rPr lang="de-CH" sz="3200" dirty="0"/>
              <a:t>Unsere Vollgeldkonten werden von den Banken treuhänderisch verwaltet.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CH" sz="3200" dirty="0">
                <a:sym typeface="Wingdings" panose="05000000000000000000" pitchFamily="2" charset="2"/>
              </a:rPr>
              <a:t> Also ausserhalb von der Bilanz, d.h. ist </a:t>
            </a:r>
            <a:r>
              <a:rPr lang="de-CH" sz="3200" dirty="0">
                <a:solidFill>
                  <a:schemeClr val="accent4"/>
                </a:solidFill>
                <a:sym typeface="Wingdings" panose="05000000000000000000" pitchFamily="2" charset="2"/>
              </a:rPr>
              <a:t>nicht mehr Teil der Konkursmasse.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86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5734" y="906462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…Und die Banken?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76400" y="2232025"/>
            <a:ext cx="10515600" cy="4351338"/>
          </a:xfrm>
        </p:spPr>
        <p:txBody>
          <a:bodyPr>
            <a:normAutofit/>
          </a:bodyPr>
          <a:lstStyle/>
          <a:p>
            <a:r>
              <a:rPr lang="de-CH" sz="3200" dirty="0"/>
              <a:t>Vergeben nur noch Kredite mit Geld, dass sie von Sparern, anderen Banken oder der Nationalbank zur Verfügung gestellt bekommen haben.</a:t>
            </a:r>
          </a:p>
          <a:p>
            <a:r>
              <a:rPr lang="de-CH" sz="3200" dirty="0"/>
              <a:t>Schöpfen selbst kein Geld.</a:t>
            </a:r>
          </a:p>
          <a:p>
            <a:endParaRPr lang="de-CH" sz="3200" dirty="0"/>
          </a:p>
          <a:p>
            <a:pPr>
              <a:buFont typeface="Wingdings" panose="05000000000000000000" pitchFamily="2" charset="2"/>
              <a:buChar char="à"/>
            </a:pPr>
            <a:r>
              <a:rPr lang="de-CH" sz="3200" dirty="0">
                <a:solidFill>
                  <a:schemeClr val="accent4"/>
                </a:solidFill>
              </a:rPr>
              <a:t>die gesamte Geldmenge bleibt durch die Kreditvergabe unverändert. </a:t>
            </a:r>
            <a:endParaRPr lang="en-US" sz="3200" dirty="0">
              <a:solidFill>
                <a:schemeClr val="accent4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588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4600" y="991659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Die Nationalbank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4599" y="2317222"/>
            <a:ext cx="10761133" cy="4351338"/>
          </a:xfrm>
        </p:spPr>
        <p:txBody>
          <a:bodyPr>
            <a:noAutofit/>
          </a:bodyPr>
          <a:lstStyle/>
          <a:p>
            <a:r>
              <a:rPr lang="de-CH" sz="3000" dirty="0"/>
              <a:t>Erzeugt als Einzige </a:t>
            </a:r>
            <a:r>
              <a:rPr lang="de-CH" sz="3000" dirty="0">
                <a:solidFill>
                  <a:schemeClr val="accent4"/>
                </a:solidFill>
              </a:rPr>
              <a:t>unser Geld.</a:t>
            </a:r>
          </a:p>
          <a:p>
            <a:endParaRPr lang="de-CH" sz="3000" dirty="0"/>
          </a:p>
          <a:p>
            <a:r>
              <a:rPr lang="de-CH" sz="3000" dirty="0"/>
              <a:t>Steuert die Geldmenge direkt.</a:t>
            </a:r>
          </a:p>
          <a:p>
            <a:endParaRPr lang="de-CH" sz="3000" dirty="0"/>
          </a:p>
          <a:p>
            <a:r>
              <a:rPr lang="de-CH" sz="3000" dirty="0"/>
              <a:t>Handelt im Sinne der Allgemeinheit bzw. Realwirtschaft.</a:t>
            </a:r>
          </a:p>
          <a:p>
            <a:endParaRPr lang="de-CH" sz="3000" dirty="0"/>
          </a:p>
          <a:p>
            <a:r>
              <a:rPr lang="de-CH" sz="3000" dirty="0"/>
              <a:t>Ihre Geldpolitik ist (noch stärker) an ihren </a:t>
            </a:r>
            <a:r>
              <a:rPr lang="de-CH" sz="3000" dirty="0">
                <a:solidFill>
                  <a:schemeClr val="accent4"/>
                </a:solidFill>
              </a:rPr>
              <a:t>gesetzlichen Auftrag</a:t>
            </a:r>
            <a:r>
              <a:rPr lang="de-CH" sz="3000" dirty="0"/>
              <a:t> gebunden.</a:t>
            </a:r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288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09460"/>
            <a:ext cx="10515600" cy="1325563"/>
          </a:xfrm>
        </p:spPr>
        <p:txBody>
          <a:bodyPr/>
          <a:lstStyle/>
          <a:p>
            <a:pPr algn="ctr"/>
            <a:r>
              <a:rPr lang="de-CH" dirty="0"/>
              <a:t>Sie sorgt dafür, dass weder…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10" y="1825625"/>
            <a:ext cx="5047297" cy="4325082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sz="3000" dirty="0">
                <a:solidFill>
                  <a:schemeClr val="accent4"/>
                </a:solidFill>
              </a:rPr>
              <a:t>Geldschwemme</a:t>
            </a:r>
            <a:endParaRPr lang="en-US" sz="3000" dirty="0">
              <a:solidFill>
                <a:schemeClr val="accent4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             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sz="3000" dirty="0">
                <a:solidFill>
                  <a:schemeClr val="accent4"/>
                </a:solidFill>
              </a:rPr>
              <a:t>            Kreditklemme</a:t>
            </a:r>
            <a:endParaRPr lang="en-US" sz="3000" dirty="0">
              <a:solidFill>
                <a:schemeClr val="accent4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429000" y="5808133"/>
            <a:ext cx="8085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…entsteht und die Realwirtschaft reibungslos funktionieren kann.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04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Und heute?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4213" y="2104594"/>
            <a:ext cx="10515600" cy="4351338"/>
          </a:xfrm>
        </p:spPr>
        <p:txBody>
          <a:bodyPr>
            <a:normAutofit/>
          </a:bodyPr>
          <a:lstStyle/>
          <a:p>
            <a:r>
              <a:rPr lang="de-CH" sz="3200" dirty="0"/>
              <a:t>Die Nationalbank kann die Geldmenge nicht effektiv steuern.</a:t>
            </a:r>
          </a:p>
          <a:p>
            <a:endParaRPr lang="de-CH" sz="3200" dirty="0"/>
          </a:p>
          <a:p>
            <a:r>
              <a:rPr lang="de-CH" sz="3200" dirty="0"/>
              <a:t>Niedrigzins- bzw. </a:t>
            </a:r>
            <a:r>
              <a:rPr lang="de-CH" sz="3200" dirty="0">
                <a:solidFill>
                  <a:schemeClr val="accent4"/>
                </a:solidFill>
              </a:rPr>
              <a:t>Negativzinspolitik ist wirkungslos!</a:t>
            </a:r>
          </a:p>
          <a:p>
            <a:pPr marL="0" indent="0">
              <a:buNone/>
            </a:pPr>
            <a:r>
              <a:rPr lang="de-CH" sz="3200" dirty="0">
                <a:sym typeface="Wingdings" panose="05000000000000000000" pitchFamily="2" charset="2"/>
              </a:rPr>
              <a:t> </a:t>
            </a:r>
            <a:r>
              <a:rPr lang="de-CH" sz="3200" dirty="0"/>
              <a:t>Banken horten riesige Mengen an Reserven.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29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109060" y="810028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accent3"/>
                </a:solidFill>
              </a:rPr>
              <a:t>Wohin bloss mit den vielen Überschussreserven?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109060" y="5656881"/>
            <a:ext cx="8135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Banken horten die überschüssigen Reserven entweder bei der Nationalbank </a:t>
            </a:r>
            <a:r>
              <a:rPr lang="de-CH" sz="2800" dirty="0">
                <a:solidFill>
                  <a:schemeClr val="accent4"/>
                </a:solidFill>
              </a:rPr>
              <a:t>oder…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060" y="2114004"/>
            <a:ext cx="8132769" cy="354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0733" y="977700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Was will die Vollgeld-Initiative?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10733" y="2303263"/>
            <a:ext cx="954135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de-CH" sz="3200" dirty="0">
                <a:latin typeface="Century Gothic" panose="020B0502020202020204" pitchFamily="34" charset="0"/>
              </a:rPr>
              <a:t>Allein die Nationalbank erzeugt unser Geld.</a:t>
            </a:r>
          </a:p>
          <a:p>
            <a:pPr>
              <a:lnSpc>
                <a:spcPct val="100000"/>
              </a:lnSpc>
            </a:pPr>
            <a:endParaRPr lang="de-CH" sz="32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CH" sz="3200" dirty="0">
                <a:latin typeface="Century Gothic" panose="020B0502020202020204" pitchFamily="34" charset="0"/>
              </a:rPr>
              <a:t>Münzen, Banknoten und </a:t>
            </a:r>
            <a:r>
              <a:rPr lang="de-CH" sz="3200" dirty="0">
                <a:solidFill>
                  <a:schemeClr val="accent4"/>
                </a:solidFill>
                <a:latin typeface="Century Gothic" panose="020B0502020202020204" pitchFamily="34" charset="0"/>
              </a:rPr>
              <a:t>das elektronische Buchgeld</a:t>
            </a:r>
            <a:r>
              <a:rPr lang="de-CH" sz="3200" dirty="0">
                <a:latin typeface="Century Gothic" panose="020B0502020202020204" pitchFamily="34" charset="0"/>
              </a:rPr>
              <a:t> werden von Nationalbank geschaffen.</a:t>
            </a:r>
          </a:p>
          <a:p>
            <a:pPr>
              <a:lnSpc>
                <a:spcPct val="100000"/>
              </a:lnSpc>
            </a:pPr>
            <a:endParaRPr lang="de-CH" sz="32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CH" sz="3200" dirty="0">
                <a:latin typeface="Century Gothic" panose="020B0502020202020204" pitchFamily="34" charset="0"/>
              </a:rPr>
              <a:t>Vollgeld?! = vollwertiges gesetzliches Zahlungsmittel</a:t>
            </a:r>
            <a:endParaRPr lang="en-US" sz="3200" dirty="0">
              <a:latin typeface="Century Gothic" panose="020B0502020202020204" pitchFamily="34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78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203862959"/>
              </p:ext>
            </p:extLst>
          </p:nvPr>
        </p:nvGraphicFramePr>
        <p:xfrm>
          <a:off x="2032000" y="2270234"/>
          <a:ext cx="8128000" cy="3868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032000" y="681009"/>
            <a:ext cx="10515600" cy="1325563"/>
          </a:xfrm>
        </p:spPr>
        <p:txBody>
          <a:bodyPr/>
          <a:lstStyle/>
          <a:p>
            <a:r>
              <a:rPr lang="de-CH" dirty="0"/>
              <a:t>Ersatz-Folie wegen Daten in Diagramm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300012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…die Reserveguthaben dienen als Grundlage um </a:t>
            </a:r>
            <a:r>
              <a:rPr lang="de-CH" dirty="0">
                <a:solidFill>
                  <a:schemeClr val="accent4"/>
                </a:solidFill>
              </a:rPr>
              <a:t>Immobilienkredite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zu </a:t>
            </a:r>
            <a:r>
              <a:rPr lang="de-CH" dirty="0" err="1">
                <a:solidFill>
                  <a:schemeClr val="bg1">
                    <a:lumMod val="50000"/>
                  </a:schemeClr>
                </a:solidFill>
              </a:rPr>
              <a:t>re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-finanzieren oder auf den (internationalen) Finanzmärkten zu spekulieren.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3600" dirty="0"/>
              <a:t>Wir befinden uns bereits in einer Immobilienblase. Und diese </a:t>
            </a:r>
            <a:r>
              <a:rPr lang="de-CH" sz="3600" dirty="0">
                <a:solidFill>
                  <a:schemeClr val="accent4"/>
                </a:solidFill>
              </a:rPr>
              <a:t>wächst rasant und hat bereits bedrohliche Ausmasse angenommen…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7464" y="957615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     …sagt selbst die UBS!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5000" y="1792112"/>
            <a:ext cx="10515600" cy="4351338"/>
          </a:xfrm>
        </p:spPr>
        <p:txBody>
          <a:bodyPr/>
          <a:lstStyle/>
          <a:p>
            <a:endParaRPr lang="de-CH" dirty="0"/>
          </a:p>
          <a:p>
            <a:r>
              <a:rPr lang="de-CH" dirty="0"/>
              <a:t>Gemäss «UBS Swiss Real Estate Bubble Index»</a:t>
            </a:r>
            <a:endParaRPr lang="en-US" dirty="0"/>
          </a:p>
          <a:p>
            <a:endParaRPr lang="en-US" dirty="0"/>
          </a:p>
        </p:txBody>
      </p:sp>
      <p:pic>
        <p:nvPicPr>
          <p:cNvPr id="4" name="Grafik 3" descr="ubs-bubble-index-q4-2015-de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7" t="38843" r="12034" b="6375"/>
          <a:stretch/>
        </p:blipFill>
        <p:spPr>
          <a:xfrm>
            <a:off x="2541722" y="3084162"/>
            <a:ext cx="5439905" cy="359560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462073" y="3766089"/>
            <a:ext cx="3140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chemeClr val="bg1">
                    <a:lumMod val="50000"/>
                  </a:schemeClr>
                </a:solidFill>
              </a:rPr>
              <a:t>Wir befinden uns in der </a:t>
            </a:r>
            <a:r>
              <a:rPr lang="de-CH" sz="2400" dirty="0">
                <a:solidFill>
                  <a:schemeClr val="accent4"/>
                </a:solidFill>
              </a:rPr>
              <a:t>Hochrisikozone</a:t>
            </a:r>
            <a:r>
              <a:rPr lang="de-CH" sz="2400" dirty="0">
                <a:solidFill>
                  <a:schemeClr val="bg1">
                    <a:lumMod val="50000"/>
                  </a:schemeClr>
                </a:solidFill>
              </a:rPr>
              <a:t> und haben den Boom bereits überschritten!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54533" y="4175125"/>
            <a:ext cx="3149600" cy="1325563"/>
          </a:xfrm>
        </p:spPr>
        <p:txBody>
          <a:bodyPr>
            <a:noAutofit/>
          </a:bodyPr>
          <a:lstStyle/>
          <a:p>
            <a:r>
              <a:rPr lang="de-CH" dirty="0">
                <a:solidFill>
                  <a:schemeClr val="accent4"/>
                </a:solidFill>
              </a:rPr>
              <a:t>Ja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zum Willen des Volkes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5257" y="1787525"/>
            <a:ext cx="8897257" cy="2798989"/>
          </a:xfrm>
        </p:spPr>
        <p:txBody>
          <a:bodyPr>
            <a:noAutofit/>
          </a:bodyPr>
          <a:lstStyle/>
          <a:p>
            <a:r>
              <a:rPr lang="de-CH" sz="4800" dirty="0">
                <a:solidFill>
                  <a:schemeClr val="accent4"/>
                </a:solidFill>
              </a:rPr>
              <a:t>Vollgeld</a:t>
            </a:r>
            <a:r>
              <a:rPr lang="de-CH" sz="4800" dirty="0"/>
              <a:t> in Form von Münzen gibt es in der Schweiz schon </a:t>
            </a:r>
            <a:r>
              <a:rPr lang="de-CH" sz="4800" dirty="0">
                <a:solidFill>
                  <a:schemeClr val="accent4"/>
                </a:solidFill>
              </a:rPr>
              <a:t>seit knapp 2000 Jahren</a:t>
            </a:r>
            <a:r>
              <a:rPr lang="de-CH" sz="4800" dirty="0"/>
              <a:t>. </a:t>
            </a:r>
            <a:br>
              <a:rPr lang="de-CH" sz="4800" dirty="0"/>
            </a:br>
            <a:br>
              <a:rPr lang="de-CH" sz="4800" dirty="0"/>
            </a:br>
            <a:r>
              <a:rPr lang="de-CH" sz="4000" dirty="0">
                <a:solidFill>
                  <a:schemeClr val="bg1">
                    <a:lumMod val="50000"/>
                  </a:schemeClr>
                </a:solidFill>
              </a:rPr>
              <a:t>Vor 1848 prägten die Kantone die Münzen. Dadurch…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1088" y="892242"/>
            <a:ext cx="10515600" cy="1325563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bg1">
                    <a:lumMod val="50000"/>
                  </a:schemeClr>
                </a:solidFill>
              </a:rPr>
              <a:t>...gab es einen Wildwuchs an lokalen Münzen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026" y="2333764"/>
            <a:ext cx="2901382" cy="143448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55" y="2242777"/>
            <a:ext cx="1437765" cy="143776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20" y="2226129"/>
            <a:ext cx="1456841" cy="145441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89868" y="4276385"/>
            <a:ext cx="10786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Erst die Bundesverfassung vom 12. 9. 1848 regelt dies:</a:t>
            </a:r>
          </a:p>
          <a:p>
            <a:r>
              <a:rPr lang="de-CH" sz="2800" dirty="0"/>
              <a:t>Art. 36</a:t>
            </a:r>
          </a:p>
          <a:p>
            <a:r>
              <a:rPr lang="de-CH" sz="2800" dirty="0">
                <a:solidFill>
                  <a:schemeClr val="accent4"/>
                </a:solidFill>
              </a:rPr>
              <a:t>Dem Bunde steht die Ausübung aller im Münzregale begriffenen Rechte zu. Die Münzprägung durch die Kantone hört auf und geht einzig vom Bunde aus.</a:t>
            </a:r>
          </a:p>
        </p:txBody>
      </p:sp>
    </p:spTree>
    <p:extLst>
      <p:ext uri="{BB962C8B-B14F-4D97-AF65-F5344CB8AC3E}">
        <p14:creationId xmlns:p14="http://schemas.microsoft.com/office/powerpoint/2010/main" val="283480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5590" y="1200013"/>
            <a:ext cx="10515600" cy="1325563"/>
          </a:xfrm>
        </p:spPr>
        <p:txBody>
          <a:bodyPr>
            <a:normAutofit/>
          </a:bodyPr>
          <a:lstStyle/>
          <a:p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…das erste schweizweite Zahlungsmittel entsteht:</a:t>
            </a:r>
            <a:endParaRPr lang="en-US" sz="3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6" y="2277231"/>
            <a:ext cx="5588573" cy="328862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45590" y="5565851"/>
            <a:ext cx="9750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>
                <a:solidFill>
                  <a:schemeClr val="accent4"/>
                </a:solidFill>
              </a:rPr>
              <a:t>Und wird von der Bevölkerung wegen seiner Verlässlichkeit sehr geschätzt.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Die Zettelflut nach 1848 bis 1891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3623429"/>
            <a:ext cx="9716146" cy="4351338"/>
          </a:xfrm>
        </p:spPr>
        <p:txBody>
          <a:bodyPr/>
          <a:lstStyle/>
          <a:p>
            <a:r>
              <a:rPr lang="de-CH" dirty="0"/>
              <a:t>Auch nach 1848: 39 private Banken drucken eigene Banknoten.</a:t>
            </a:r>
          </a:p>
          <a:p>
            <a:r>
              <a:rPr lang="de-CH" dirty="0"/>
              <a:t>Dies ist Ungenügend geregelt. Noten sind immer weniger gedeckt.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CH" dirty="0">
                <a:solidFill>
                  <a:schemeClr val="accent4"/>
                </a:solidFill>
                <a:sym typeface="Wingdings" panose="05000000000000000000" pitchFamily="2" charset="2"/>
              </a:rPr>
              <a:t>Bankenkrisen</a:t>
            </a:r>
            <a:r>
              <a:rPr lang="de-CH" dirty="0">
                <a:sym typeface="Wingdings" panose="05000000000000000000" pitchFamily="2" charset="2"/>
              </a:rPr>
              <a:t> und Beeinträchtigung des    </a:t>
            </a:r>
          </a:p>
          <a:p>
            <a:pPr marL="0" indent="0">
              <a:buNone/>
            </a:pPr>
            <a:r>
              <a:rPr lang="de-CH" dirty="0">
                <a:sym typeface="Wingdings" panose="05000000000000000000" pitchFamily="2" charset="2"/>
              </a:rPr>
              <a:t>    Zahlungsverkehrs.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19" y="1690688"/>
            <a:ext cx="1891620" cy="17494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89" y="2051609"/>
            <a:ext cx="2122578" cy="138853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16" y="2051609"/>
            <a:ext cx="2173251" cy="13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08200" y="788458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Des Problems’ Lösung?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08200" y="5552902"/>
            <a:ext cx="9912004" cy="4388291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Wir Schweizer beschliessen 1891 in einer Volksabstimmung das </a:t>
            </a:r>
            <a:r>
              <a:rPr lang="de-CH" dirty="0">
                <a:solidFill>
                  <a:schemeClr val="accent4"/>
                </a:solidFill>
              </a:rPr>
              <a:t>Banknotenmonopol der Nationalbank.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68" y="2114021"/>
            <a:ext cx="5429170" cy="325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9452"/>
            <a:ext cx="4781192" cy="242247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310967" y="628858"/>
            <a:ext cx="48650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>
                    <a:lumMod val="50000"/>
                  </a:schemeClr>
                </a:solidFill>
              </a:rPr>
              <a:t>Damals entschied das Schweizervolk…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38200" y="3471620"/>
            <a:ext cx="10630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chemeClr val="bg1">
                    <a:lumMod val="50000"/>
                  </a:schemeClr>
                </a:solidFill>
              </a:rPr>
              <a:t>Art. 39 der Bundesverfassung:</a:t>
            </a:r>
            <a:endParaRPr lang="de-CH" sz="3200" dirty="0"/>
          </a:p>
          <a:p>
            <a:r>
              <a:rPr lang="de-CH" sz="3200" dirty="0"/>
              <a:t>Das Recht zur Ausgabe </a:t>
            </a:r>
            <a:r>
              <a:rPr lang="de-CH" sz="3200" dirty="0">
                <a:solidFill>
                  <a:schemeClr val="accent4"/>
                </a:solidFill>
              </a:rPr>
              <a:t>von Banknoten </a:t>
            </a:r>
            <a:r>
              <a:rPr lang="de-CH" sz="3200" u="sng" dirty="0">
                <a:solidFill>
                  <a:schemeClr val="accent4"/>
                </a:solidFill>
              </a:rPr>
              <a:t>und anderen gleichartigen Geldzeichen</a:t>
            </a:r>
            <a:r>
              <a:rPr lang="de-CH" sz="3200" dirty="0">
                <a:solidFill>
                  <a:schemeClr val="accent4"/>
                </a:solidFill>
              </a:rPr>
              <a:t> </a:t>
            </a:r>
            <a:r>
              <a:rPr lang="de-CH" sz="3200" dirty="0"/>
              <a:t>steht ausschliesslich dem Bunde zu.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65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UND DIE BANKEN?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61456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000" dirty="0">
                <a:latin typeface="Century Gothic" panose="020B0502020202020204" pitchFamily="34" charset="0"/>
              </a:rPr>
              <a:t>Sind weiterhin zuständig für:</a:t>
            </a:r>
          </a:p>
          <a:p>
            <a:pPr lvl="1">
              <a:lnSpc>
                <a:spcPct val="150000"/>
              </a:lnSpc>
            </a:pPr>
            <a:r>
              <a:rPr lang="de-CH" sz="3000" dirty="0">
                <a:latin typeface="Century Gothic" panose="020B0502020202020204" pitchFamily="34" charset="0"/>
              </a:rPr>
              <a:t>Zahlungsverkehr</a:t>
            </a:r>
          </a:p>
          <a:p>
            <a:pPr lvl="1">
              <a:lnSpc>
                <a:spcPct val="150000"/>
              </a:lnSpc>
            </a:pPr>
            <a:r>
              <a:rPr lang="de-CH" sz="3000" dirty="0">
                <a:latin typeface="Century Gothic" panose="020B0502020202020204" pitchFamily="34" charset="0"/>
              </a:rPr>
              <a:t>Vermögensverwaltung</a:t>
            </a:r>
          </a:p>
          <a:p>
            <a:pPr lvl="1">
              <a:lnSpc>
                <a:spcPct val="150000"/>
              </a:lnSpc>
            </a:pPr>
            <a:r>
              <a:rPr lang="de-CH" sz="3000" dirty="0">
                <a:latin typeface="Century Gothic" panose="020B0502020202020204" pitchFamily="34" charset="0"/>
              </a:rPr>
              <a:t>Kreditvermittlung</a:t>
            </a:r>
          </a:p>
          <a:p>
            <a:pPr marL="0" indent="0">
              <a:buNone/>
            </a:pPr>
            <a:r>
              <a:rPr lang="de-CH" sz="3000" dirty="0">
                <a:solidFill>
                  <a:schemeClr val="accent4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Also ihre Kernkompetenzen!</a:t>
            </a:r>
            <a:endParaRPr lang="en-US" sz="30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endParaRPr lang="en-US" sz="3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33" y="1294105"/>
            <a:ext cx="2224952" cy="14818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60" y="2011200"/>
            <a:ext cx="1506802" cy="175693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49" y="3482433"/>
            <a:ext cx="2183091" cy="14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34955" y="3871678"/>
            <a:ext cx="4338233" cy="3137492"/>
          </a:xfrm>
        </p:spPr>
        <p:txBody>
          <a:bodyPr>
            <a:normAutofit/>
          </a:bodyPr>
          <a:lstStyle/>
          <a:p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…und heute, rund </a:t>
            </a:r>
            <a:r>
              <a:rPr lang="de-CH" sz="3800" dirty="0">
                <a:solidFill>
                  <a:schemeClr val="accent4"/>
                </a:solidFill>
              </a:rPr>
              <a:t>100 Jahre </a:t>
            </a:r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danach?</a:t>
            </a:r>
            <a:endParaRPr lang="en-US" sz="3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3258716"/>
            <a:ext cx="10515600" cy="1325563"/>
          </a:xfrm>
        </p:spPr>
        <p:txBody>
          <a:bodyPr>
            <a:noAutofit/>
          </a:bodyPr>
          <a:lstStyle/>
          <a:p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…Durch die technischen Entwicklungen des bargeldlosen Zahlungsverkehr, haben die Banken im Laufe der Zeit wieder eine Möglichkeit gefunden </a:t>
            </a:r>
            <a:r>
              <a:rPr lang="de-CH" sz="3800" dirty="0">
                <a:solidFill>
                  <a:schemeClr val="accent4"/>
                </a:solidFill>
              </a:rPr>
              <a:t>eigenes Geld zu produzieren</a:t>
            </a:r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.</a:t>
            </a:r>
            <a:br>
              <a:rPr lang="de-CH" sz="38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CH" sz="3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3800" dirty="0"/>
              <a:t>Der Wille des Volkes geriet in Vergessenheit…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4597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71714" y="389209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CH" sz="4800" dirty="0">
                <a:solidFill>
                  <a:schemeClr val="bg1">
                    <a:lumMod val="50000"/>
                  </a:schemeClr>
                </a:solidFill>
              </a:rPr>
              <a:t>Die Lösung?!</a:t>
            </a:r>
            <a:br>
              <a:rPr lang="de-CH" sz="4800" dirty="0"/>
            </a:br>
            <a:r>
              <a:rPr lang="de-CH" sz="4800" dirty="0">
                <a:solidFill>
                  <a:schemeClr val="accent4"/>
                </a:solidFill>
              </a:rPr>
              <a:t>Ja zum Willen des Volkes!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834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24263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Wie schon 1891 ist die </a:t>
            </a:r>
            <a:r>
              <a:rPr lang="de-CH" dirty="0">
                <a:solidFill>
                  <a:schemeClr val="accent4"/>
                </a:solidFill>
              </a:rPr>
              <a:t>Vollgeld-Initiative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heute ein notwendiger Schritt um das unkontrollierte Wachstum des </a:t>
            </a:r>
            <a:r>
              <a:rPr lang="de-CH" dirty="0">
                <a:solidFill>
                  <a:schemeClr val="accent4"/>
                </a:solidFill>
              </a:rPr>
              <a:t>elektronischen Geldes 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zu begrenzen.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3600" dirty="0"/>
              <a:t>…denn in der Bundesverfassung steht: «Das Geld- und Währungswesen ist Sache des Bundes.» (Art. 99,1)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16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232989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…Wir müssen der </a:t>
            </a:r>
            <a:r>
              <a:rPr lang="de-CH" dirty="0">
                <a:solidFill>
                  <a:schemeClr val="accent4"/>
                </a:solidFill>
              </a:rPr>
              <a:t>Nationalbank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auch die Erzeugung unseres elektronischen Geldes übertragen.</a:t>
            </a:r>
            <a:br>
              <a:rPr lang="de-CH" dirty="0"/>
            </a:br>
            <a:br>
              <a:rPr lang="de-CH" dirty="0"/>
            </a:br>
            <a:br>
              <a:rPr lang="de-CH" dirty="0"/>
            </a:b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676400" y="3785937"/>
            <a:ext cx="54061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800" dirty="0"/>
              <a:t>Es ist an der Zeit dem </a:t>
            </a:r>
            <a:r>
              <a:rPr lang="de-CH" sz="3800" dirty="0">
                <a:solidFill>
                  <a:schemeClr val="accent4"/>
                </a:solidFill>
              </a:rPr>
              <a:t>Willen des Volkes </a:t>
            </a:r>
            <a:r>
              <a:rPr lang="de-CH" sz="3800" dirty="0"/>
              <a:t>wieder Geltung zu verschaffen.</a:t>
            </a:r>
            <a:endParaRPr lang="en-US" sz="3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94" y="2739109"/>
            <a:ext cx="2687053" cy="37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68081"/>
            <a:ext cx="10515600" cy="1325563"/>
          </a:xfrm>
        </p:spPr>
        <p:txBody>
          <a:bodyPr>
            <a:normAutofit/>
          </a:bodyPr>
          <a:lstStyle/>
          <a:p>
            <a:r>
              <a:rPr lang="de-CH" sz="4000" dirty="0">
                <a:solidFill>
                  <a:schemeClr val="bg1">
                    <a:lumMod val="50000"/>
                  </a:schemeClr>
                </a:solidFill>
              </a:rPr>
              <a:t>So, wie wir es uns (sowieso) vorstellen!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399547"/>
            <a:ext cx="10515600" cy="4351338"/>
          </a:xfrm>
        </p:spPr>
        <p:txBody>
          <a:bodyPr>
            <a:normAutofit/>
          </a:bodyPr>
          <a:lstStyle/>
          <a:p>
            <a:r>
              <a:rPr lang="de-CH" sz="3200" dirty="0"/>
              <a:t>Unser elektronisches Geld wird von einer </a:t>
            </a:r>
            <a:r>
              <a:rPr lang="de-CH" sz="3200" dirty="0">
                <a:solidFill>
                  <a:schemeClr val="accent4"/>
                </a:solidFill>
              </a:rPr>
              <a:t>demokratisch kontrollierten Nationalbank</a:t>
            </a:r>
            <a:r>
              <a:rPr lang="de-CH" sz="3200" dirty="0"/>
              <a:t> erzeugt und gewährleistet.</a:t>
            </a:r>
          </a:p>
          <a:p>
            <a:r>
              <a:rPr lang="de-CH" sz="3200" dirty="0"/>
              <a:t>Und nicht von eigeninteressierten Banken.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98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19125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Und die Banken?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944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dirty="0">
                <a:solidFill>
                  <a:schemeClr val="accent4"/>
                </a:solidFill>
              </a:rPr>
              <a:t>                                 ….bleiben Banken!</a:t>
            </a:r>
          </a:p>
          <a:p>
            <a:pPr marL="0" indent="0">
              <a:buNone/>
            </a:pPr>
            <a:endParaRPr lang="de-CH" sz="3200" dirty="0"/>
          </a:p>
          <a:p>
            <a:r>
              <a:rPr lang="de-CH" sz="3200" dirty="0"/>
              <a:t>Sie bleiben wichtige Dienstleister</a:t>
            </a:r>
          </a:p>
          <a:p>
            <a:r>
              <a:rPr lang="de-CH" sz="3200" dirty="0"/>
              <a:t>Wickeln unseren Zahlungsverkehr ab und verwalten unsere Vermögen.</a:t>
            </a:r>
            <a:endParaRPr lang="en-US" sz="3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83" y="719655"/>
            <a:ext cx="3041597" cy="25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7686" y="25193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sz="4900" dirty="0">
                <a:solidFill>
                  <a:schemeClr val="bg1">
                    <a:lumMod val="50000"/>
                  </a:schemeClr>
                </a:solidFill>
              </a:rPr>
              <a:t>Sie vermitteln auch weiterhin Kredite an uns….</a:t>
            </a:r>
            <a:br>
              <a:rPr lang="de-CH" sz="49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CH" dirty="0"/>
            </a:br>
            <a:r>
              <a:rPr lang="de-CH" sz="3600" dirty="0"/>
              <a:t>…jedoch </a:t>
            </a:r>
            <a:r>
              <a:rPr lang="de-CH" sz="3600" dirty="0">
                <a:solidFill>
                  <a:schemeClr val="accent4"/>
                </a:solidFill>
              </a:rPr>
              <a:t>ohne</a:t>
            </a:r>
            <a:r>
              <a:rPr lang="de-CH" sz="3600" dirty="0"/>
              <a:t> dadurch selbst Geld zu erzeugen. Die Geldmenge bleibt die gleiche.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0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6665" y="3870324"/>
            <a:ext cx="3420536" cy="1325563"/>
          </a:xfrm>
        </p:spPr>
        <p:txBody>
          <a:bodyPr/>
          <a:lstStyle/>
          <a:p>
            <a:pPr algn="ctr"/>
            <a:r>
              <a:rPr lang="de-CH" sz="3200" dirty="0">
                <a:solidFill>
                  <a:schemeClr val="accent4"/>
                </a:solidFill>
              </a:rPr>
              <a:t>Ja</a:t>
            </a:r>
            <a:r>
              <a:rPr lang="de-CH" sz="3200" dirty="0">
                <a:solidFill>
                  <a:schemeClr val="bg1">
                    <a:lumMod val="50000"/>
                  </a:schemeClr>
                </a:solidFill>
              </a:rPr>
              <a:t> zur Entlastung </a:t>
            </a:r>
            <a:br>
              <a:rPr lang="de-CH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3200" dirty="0">
                <a:solidFill>
                  <a:schemeClr val="bg1">
                    <a:lumMod val="50000"/>
                  </a:schemeClr>
                </a:solidFill>
              </a:rPr>
              <a:t>des Steuerzahler und der Realwirtschaft.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64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5629" y="26728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sz="5300" dirty="0">
                <a:solidFill>
                  <a:schemeClr val="bg1">
                    <a:lumMod val="50000"/>
                  </a:schemeClr>
                </a:solidFill>
              </a:rPr>
              <a:t>Heute verzichten wir auf </a:t>
            </a:r>
            <a:r>
              <a:rPr lang="de-CH" sz="5300" dirty="0">
                <a:solidFill>
                  <a:schemeClr val="accent4"/>
                </a:solidFill>
              </a:rPr>
              <a:t>Milliarden Franken</a:t>
            </a:r>
            <a:r>
              <a:rPr lang="de-CH" sz="5300" dirty="0"/>
              <a:t> </a:t>
            </a:r>
            <a:r>
              <a:rPr lang="de-CH" sz="5300" dirty="0">
                <a:solidFill>
                  <a:schemeClr val="bg1">
                    <a:lumMod val="50000"/>
                  </a:schemeClr>
                </a:solidFill>
              </a:rPr>
              <a:t>aus der Geldherstellung…</a:t>
            </a:r>
            <a:br>
              <a:rPr lang="de-CH" sz="53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3600" dirty="0"/>
              <a:t>Warum geben wir uns mit den vergleichsweise geringen Ausschüttungen der Nationalbank zufrieden?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0959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0134" y="300583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Nur </a:t>
            </a:r>
            <a:r>
              <a:rPr lang="de-CH" dirty="0">
                <a:solidFill>
                  <a:schemeClr val="accent4"/>
                </a:solidFill>
                <a:latin typeface="Century Gothic" panose="020B0502020202020204" pitchFamily="34" charset="0"/>
              </a:rPr>
              <a:t>eigenes Geld 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dürfen Banken in Zukunft nicht mehr selbst erzeugen!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b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b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CH" sz="3200" dirty="0">
                <a:latin typeface="Century Gothic" panose="020B0502020202020204" pitchFamily="34" charset="0"/>
              </a:rPr>
              <a:t>Viele wussten bislang gar nicht, dass Banken </a:t>
            </a:r>
            <a:r>
              <a:rPr lang="de-CH" sz="3200" dirty="0">
                <a:solidFill>
                  <a:schemeClr val="accent4"/>
                </a:solidFill>
                <a:latin typeface="Century Gothic" panose="020B0502020202020204" pitchFamily="34" charset="0"/>
              </a:rPr>
              <a:t>Geld herstellen</a:t>
            </a:r>
            <a:r>
              <a:rPr lang="de-CH" sz="3200" dirty="0">
                <a:latin typeface="Century Gothic" panose="020B0502020202020204" pitchFamily="34" charset="0"/>
              </a:rPr>
              <a:t>…</a:t>
            </a:r>
            <a:br>
              <a:rPr lang="de-CH" dirty="0">
                <a:latin typeface="Century Gothic" panose="020B0502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6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84" y="3326039"/>
            <a:ext cx="8392887" cy="2726418"/>
          </a:xfrm>
        </p:spPr>
        <p:txBody>
          <a:bodyPr>
            <a:noAutofit/>
          </a:bodyPr>
          <a:lstStyle/>
          <a:p>
            <a:r>
              <a:rPr lang="de-CH" sz="3600" dirty="0">
                <a:solidFill>
                  <a:schemeClr val="bg1">
                    <a:lumMod val="50000"/>
                  </a:schemeClr>
                </a:solidFill>
              </a:rPr>
              <a:t>Der </a:t>
            </a:r>
            <a:r>
              <a:rPr lang="de-CH" sz="3600" dirty="0">
                <a:solidFill>
                  <a:schemeClr val="accent4"/>
                </a:solidFill>
              </a:rPr>
              <a:t>Erlös von elektronischem Geld </a:t>
            </a:r>
            <a:r>
              <a:rPr lang="de-CH" sz="3600" dirty="0">
                <a:solidFill>
                  <a:schemeClr val="bg1">
                    <a:lumMod val="50000"/>
                  </a:schemeClr>
                </a:solidFill>
              </a:rPr>
              <a:t>liegt ungenutzt brach, während Steuererhöhungen, Sparprogramme und der Abbau von öffentlichen Leistungen nötig sind! 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8369" y="809262"/>
            <a:ext cx="9691189" cy="1325563"/>
          </a:xfrm>
        </p:spPr>
        <p:txBody>
          <a:bodyPr>
            <a:noAutofit/>
          </a:bodyPr>
          <a:lstStyle/>
          <a:p>
            <a:r>
              <a:rPr lang="de-CH" sz="3800" dirty="0"/>
              <a:t>Durch Banken erzeugtes Geld fliesst überwiegend in die </a:t>
            </a:r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Finanzmärkte…</a:t>
            </a:r>
            <a:endParaRPr lang="en-US" sz="38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2563004321"/>
              </p:ext>
            </p:extLst>
          </p:nvPr>
        </p:nvGraphicFramePr>
        <p:xfrm>
          <a:off x="2801982" y="2134825"/>
          <a:ext cx="6662058" cy="3869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6873963" y="5712172"/>
            <a:ext cx="688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/>
              <a:t>…Und zwar zu rund 4/5!*</a:t>
            </a:r>
            <a:endParaRPr lang="en-US"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216131" y="6483927"/>
            <a:ext cx="77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*Quelle: Joseph Huber – Monetäre Modernisierung 2014, S. 69 ff.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9920" y="1895899"/>
            <a:ext cx="9982200" cy="1325563"/>
          </a:xfrm>
        </p:spPr>
        <p:txBody>
          <a:bodyPr>
            <a:normAutofit fontScale="90000"/>
          </a:bodyPr>
          <a:lstStyle/>
          <a:p>
            <a:r>
              <a:rPr lang="de-CH" dirty="0"/>
              <a:t>…und nur </a:t>
            </a:r>
            <a:r>
              <a:rPr lang="de-CH" dirty="0">
                <a:solidFill>
                  <a:schemeClr val="accent4"/>
                </a:solidFill>
              </a:rPr>
              <a:t>ein Fünftel </a:t>
            </a:r>
            <a:r>
              <a:rPr lang="de-CH" dirty="0"/>
              <a:t>gelangt in die </a:t>
            </a:r>
            <a:r>
              <a:rPr lang="de-CH" dirty="0">
                <a:solidFill>
                  <a:schemeClr val="accent4"/>
                </a:solidFill>
              </a:rPr>
              <a:t>Realwirtschaft</a:t>
            </a:r>
            <a:r>
              <a:rPr lang="de-CH" dirty="0"/>
              <a:t>, wo Arbeitsplätze, Produkte und Dienstleistungen entstehen.</a:t>
            </a:r>
            <a:endParaRPr lang="en-US" dirty="0"/>
          </a:p>
        </p:txBody>
      </p:sp>
      <p:pic>
        <p:nvPicPr>
          <p:cNvPr id="3" name="Grafik 2" descr="Berufsgruppen_Content.jpg - Windows-Fotoanzei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33050" r="29625" b="29567"/>
          <a:stretch/>
        </p:blipFill>
        <p:spPr>
          <a:xfrm>
            <a:off x="5418667" y="3503505"/>
            <a:ext cx="5440680" cy="26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0160" y="989965"/>
            <a:ext cx="10515600" cy="1325563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bg1">
                    <a:lumMod val="50000"/>
                  </a:schemeClr>
                </a:solidFill>
              </a:rPr>
              <a:t>Die heutige Geldherstellung durch Kreditvergabe </a:t>
            </a:r>
            <a:r>
              <a:rPr lang="de-CH" sz="3600" dirty="0">
                <a:solidFill>
                  <a:schemeClr val="accent4"/>
                </a:solidFill>
              </a:rPr>
              <a:t>zwingt zum Schulden machen</a:t>
            </a:r>
            <a:r>
              <a:rPr lang="de-CH" sz="3600" dirty="0">
                <a:solidFill>
                  <a:schemeClr val="bg1">
                    <a:lumMod val="50000"/>
                  </a:schemeClr>
                </a:solidFill>
              </a:rPr>
              <a:t>..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280160" y="28162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dirty="0"/>
              <a:t>…denn ohne Schulden entsteht kein neues Geld!</a:t>
            </a:r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r>
              <a:rPr lang="de-CH" sz="3200" dirty="0"/>
              <a:t>Eine hoch verschuldete Gesellschaft ist anfällig für Finanzkrisen und riskiert den Verlust der Unabhängigkeit.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59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30164" y="3700992"/>
            <a:ext cx="10451497" cy="2508703"/>
          </a:xfrm>
        </p:spPr>
        <p:txBody>
          <a:bodyPr/>
          <a:lstStyle/>
          <a:p>
            <a:pPr algn="ctr"/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Die Lösung?</a:t>
            </a:r>
            <a:br>
              <a:rPr lang="de-CH" dirty="0"/>
            </a:br>
            <a:r>
              <a:rPr lang="de-CH" dirty="0">
                <a:solidFill>
                  <a:schemeClr val="accent4"/>
                </a:solidFill>
              </a:rPr>
              <a:t>Ja zur Entlastung des Steuerzahler und der Realwirtschaft.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9172" y="24406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Wenn</a:t>
            </a:r>
            <a:r>
              <a:rPr lang="en-US" dirty="0"/>
              <a:t> die </a:t>
            </a:r>
            <a:r>
              <a:rPr lang="en-US" dirty="0" err="1"/>
              <a:t>Schweizerische</a:t>
            </a:r>
            <a:r>
              <a:rPr lang="en-US" dirty="0"/>
              <a:t> </a:t>
            </a:r>
            <a:r>
              <a:rPr lang="en-US" dirty="0" err="1"/>
              <a:t>Nationalbank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>
                <a:solidFill>
                  <a:schemeClr val="accent4"/>
                </a:solidFill>
              </a:rPr>
              <a:t>1000er Note</a:t>
            </a:r>
            <a:r>
              <a:rPr lang="en-US" dirty="0"/>
              <a:t> </a:t>
            </a:r>
            <a:r>
              <a:rPr lang="en-US" dirty="0" err="1"/>
              <a:t>druckt</a:t>
            </a:r>
            <a:r>
              <a:rPr lang="en-US" dirty="0"/>
              <a:t>, </a:t>
            </a:r>
            <a:r>
              <a:rPr lang="en-US" dirty="0" err="1"/>
              <a:t>kostet</a:t>
            </a:r>
            <a:r>
              <a:rPr lang="en-US" dirty="0"/>
              <a:t> das </a:t>
            </a:r>
            <a:r>
              <a:rPr lang="en-US" dirty="0" err="1">
                <a:solidFill>
                  <a:schemeClr val="accent4"/>
                </a:solidFill>
              </a:rPr>
              <a:t>nur</a:t>
            </a:r>
            <a:r>
              <a:rPr lang="en-US" dirty="0">
                <a:solidFill>
                  <a:schemeClr val="accent4"/>
                </a:solidFill>
              </a:rPr>
              <a:t> 30 </a:t>
            </a:r>
            <a:r>
              <a:rPr lang="en-US" dirty="0" err="1">
                <a:solidFill>
                  <a:schemeClr val="accent4"/>
                </a:solidFill>
              </a:rPr>
              <a:t>Rappen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Das </a:t>
            </a:r>
            <a:r>
              <a:rPr lang="en-US" sz="3600" dirty="0" err="1"/>
              <a:t>heisst</a:t>
            </a:r>
            <a:r>
              <a:rPr lang="en-US" sz="3600" dirty="0"/>
              <a:t>,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sind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accent4"/>
                </a:solidFill>
              </a:rPr>
              <a:t>999,70 Franken </a:t>
            </a:r>
            <a:r>
              <a:rPr lang="en-US" sz="3600" dirty="0" err="1"/>
              <a:t>Erlös</a:t>
            </a:r>
            <a:r>
              <a:rPr lang="en-US" sz="3600" dirty="0"/>
              <a:t> </a:t>
            </a:r>
            <a:r>
              <a:rPr lang="en-US" sz="3600" dirty="0" err="1"/>
              <a:t>durch</a:t>
            </a:r>
            <a:r>
              <a:rPr lang="en-US" sz="3600" dirty="0"/>
              <a:t> die </a:t>
            </a:r>
            <a:r>
              <a:rPr lang="en-US" sz="3600" dirty="0" err="1"/>
              <a:t>Geldschöpfung</a:t>
            </a:r>
            <a:r>
              <a:rPr lang="en-US" sz="3600" dirty="0"/>
              <a:t> (Seigniorage) </a:t>
            </a:r>
            <a:r>
              <a:rPr lang="en-US" sz="3600" dirty="0" err="1"/>
              <a:t>möglich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745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6200" y="27248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sz="4900" dirty="0"/>
              <a:t>Die Herstellung von elektronischem Geld ist ebenfalls fast kostenlos, egal ob </a:t>
            </a:r>
            <a:r>
              <a:rPr lang="de-CH" sz="4900" dirty="0">
                <a:solidFill>
                  <a:schemeClr val="accent4"/>
                </a:solidFill>
              </a:rPr>
              <a:t>ein Franken </a:t>
            </a:r>
            <a:r>
              <a:rPr lang="de-CH" sz="4900" dirty="0"/>
              <a:t>oder </a:t>
            </a:r>
            <a:r>
              <a:rPr lang="de-CH" sz="4900" dirty="0">
                <a:solidFill>
                  <a:schemeClr val="accent4"/>
                </a:solidFill>
              </a:rPr>
              <a:t>eine Million </a:t>
            </a:r>
            <a:r>
              <a:rPr lang="de-CH" sz="4900" dirty="0"/>
              <a:t>erzeugt werden.</a:t>
            </a:r>
            <a:br>
              <a:rPr lang="de-CH" dirty="0"/>
            </a:br>
            <a:br>
              <a:rPr lang="de-CH" dirty="0"/>
            </a:br>
            <a:r>
              <a:rPr lang="de-CH" sz="4000" dirty="0">
                <a:solidFill>
                  <a:schemeClr val="bg1">
                    <a:lumMod val="50000"/>
                  </a:schemeClr>
                </a:solidFill>
              </a:rPr>
              <a:t>Diese Erlöse wurden bisher nicht </a:t>
            </a:r>
            <a:br>
              <a:rPr lang="de-CH" sz="4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4000" dirty="0">
                <a:solidFill>
                  <a:schemeClr val="bg1">
                    <a:lumMod val="50000"/>
                  </a:schemeClr>
                </a:solidFill>
              </a:rPr>
              <a:t>genutzt…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18" y="4515588"/>
            <a:ext cx="1286500" cy="79956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01" y="5780340"/>
            <a:ext cx="1286500" cy="7995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18" y="5513797"/>
            <a:ext cx="1286500" cy="79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600" dirty="0">
                <a:solidFill>
                  <a:schemeClr val="bg1">
                    <a:lumMod val="50000"/>
                  </a:schemeClr>
                </a:solidFill>
              </a:rPr>
              <a:t>Mit der Vollgeld-Initiative….</a:t>
            </a:r>
            <a:endParaRPr lang="en-US" sz="4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dirty="0"/>
              <a:t>…könnte die Nationalbank pro Jahr </a:t>
            </a:r>
            <a:r>
              <a:rPr lang="de-CH" sz="3200" dirty="0">
                <a:solidFill>
                  <a:schemeClr val="accent4"/>
                </a:solidFill>
              </a:rPr>
              <a:t>zusätzlich 5 bis 10 Milliarden CHF </a:t>
            </a:r>
            <a:r>
              <a:rPr lang="de-CH" sz="3200" dirty="0"/>
              <a:t>an Bund und Kantone auszahlen.</a:t>
            </a:r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r>
              <a:rPr lang="de-CH" sz="3200" dirty="0"/>
              <a:t>…könnten über diese zusätzlichen Einnahmen </a:t>
            </a:r>
          </a:p>
          <a:p>
            <a:r>
              <a:rPr lang="de-CH" sz="3200" dirty="0"/>
              <a:t>unsere Steuern gesenkt,</a:t>
            </a:r>
          </a:p>
          <a:p>
            <a:r>
              <a:rPr lang="de-CH" sz="3200" dirty="0"/>
              <a:t>die Staatsschulden abgebaut, </a:t>
            </a:r>
          </a:p>
          <a:p>
            <a:r>
              <a:rPr lang="de-CH" sz="3200" dirty="0"/>
              <a:t>öffentliche Infrastruktur und Sozialwerke mitfinanziert werden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17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08571" y="3892096"/>
            <a:ext cx="3164115" cy="3343275"/>
          </a:xfrm>
        </p:spPr>
        <p:txBody>
          <a:bodyPr/>
          <a:lstStyle/>
          <a:p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…Und </a:t>
            </a:r>
            <a:r>
              <a:rPr lang="de-CH" sz="3800" dirty="0">
                <a:solidFill>
                  <a:schemeClr val="accent4"/>
                </a:solidFill>
              </a:rPr>
              <a:t>WER</a:t>
            </a:r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 entscheidet über die Verteilung?</a:t>
            </a:r>
            <a:endParaRPr lang="en-US" sz="3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3467" y="1487563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chemeClr val="bg1">
                    <a:lumMod val="50000"/>
                  </a:schemeClr>
                </a:solidFill>
              </a:rPr>
              <a:t>Über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 die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</a:rPr>
              <a:t>Mittelverteilung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</a:rPr>
              <a:t>entscheidet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 das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</a:rPr>
              <a:t>Parlament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…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90800" y="2948592"/>
            <a:ext cx="8686800" cy="4351338"/>
          </a:xfrm>
        </p:spPr>
        <p:txBody>
          <a:bodyPr/>
          <a:lstStyle/>
          <a:p>
            <a:pPr marL="0" indent="0">
              <a:buNone/>
            </a:pPr>
            <a:r>
              <a:rPr lang="de-CH" sz="3200" dirty="0"/>
              <a:t>…</a:t>
            </a:r>
            <a:r>
              <a:rPr lang="en-US" sz="3200" dirty="0"/>
              <a:t>Die </a:t>
            </a:r>
            <a:r>
              <a:rPr lang="en-US" sz="3200" dirty="0" err="1"/>
              <a:t>unabhängige</a:t>
            </a:r>
            <a:r>
              <a:rPr lang="en-US" sz="3200" dirty="0"/>
              <a:t> </a:t>
            </a:r>
            <a:r>
              <a:rPr lang="en-US" sz="3200" dirty="0" err="1"/>
              <a:t>Schweizerische</a:t>
            </a:r>
            <a:r>
              <a:rPr lang="en-US" sz="3200" dirty="0"/>
              <a:t> </a:t>
            </a:r>
            <a:r>
              <a:rPr lang="en-US" sz="3200" dirty="0" err="1"/>
              <a:t>Nationalbank</a:t>
            </a:r>
            <a:r>
              <a:rPr lang="en-US" sz="3200" dirty="0"/>
              <a:t> </a:t>
            </a:r>
            <a:r>
              <a:rPr lang="en-US" sz="3200" dirty="0" err="1"/>
              <a:t>ist</a:t>
            </a:r>
            <a:r>
              <a:rPr lang="en-US" sz="3200" dirty="0"/>
              <a:t> </a:t>
            </a:r>
            <a:r>
              <a:rPr lang="en-US" sz="3200" dirty="0" err="1"/>
              <a:t>alleine</a:t>
            </a:r>
            <a:r>
              <a:rPr lang="en-US" sz="3200" dirty="0"/>
              <a:t> den </a:t>
            </a:r>
            <a:r>
              <a:rPr lang="en-US" sz="3200" dirty="0" err="1"/>
              <a:t>Gesetz</a:t>
            </a:r>
            <a:r>
              <a:rPr lang="en-US" sz="3200" dirty="0"/>
              <a:t> </a:t>
            </a:r>
            <a:r>
              <a:rPr lang="en-US" sz="3200" dirty="0" err="1"/>
              <a:t>verpflichtet</a:t>
            </a:r>
            <a:r>
              <a:rPr lang="en-US" sz="3200" dirty="0"/>
              <a:t> und </a:t>
            </a:r>
            <a:r>
              <a:rPr lang="en-US" sz="3200" dirty="0" err="1">
                <a:solidFill>
                  <a:srgbClr val="FFC000"/>
                </a:solidFill>
              </a:rPr>
              <a:t>nur</a:t>
            </a:r>
            <a:r>
              <a:rPr lang="en-US" sz="3200" dirty="0">
                <a:solidFill>
                  <a:srgbClr val="FFC000"/>
                </a:solidFill>
              </a:rPr>
              <a:t> </a:t>
            </a:r>
            <a:r>
              <a:rPr lang="en-US" sz="3200" dirty="0" err="1">
                <a:solidFill>
                  <a:srgbClr val="FFC000"/>
                </a:solidFill>
              </a:rPr>
              <a:t>für</a:t>
            </a:r>
            <a:r>
              <a:rPr lang="en-US" sz="3200" dirty="0">
                <a:solidFill>
                  <a:srgbClr val="FFC000"/>
                </a:solidFill>
              </a:rPr>
              <a:t> die </a:t>
            </a:r>
            <a:r>
              <a:rPr lang="en-US" sz="3200" dirty="0" err="1">
                <a:solidFill>
                  <a:srgbClr val="FFC000"/>
                </a:solidFill>
              </a:rPr>
              <a:t>Preisstabilität</a:t>
            </a:r>
            <a:r>
              <a:rPr lang="en-US" sz="3200" dirty="0">
                <a:solidFill>
                  <a:srgbClr val="FFC000"/>
                </a:solidFill>
              </a:rPr>
              <a:t> und die </a:t>
            </a:r>
            <a:r>
              <a:rPr lang="en-US" sz="3200" dirty="0" err="1">
                <a:solidFill>
                  <a:srgbClr val="FFC000"/>
                </a:solidFill>
              </a:rPr>
              <a:t>Bestimmung</a:t>
            </a:r>
            <a:r>
              <a:rPr lang="en-US" sz="3200" dirty="0">
                <a:solidFill>
                  <a:srgbClr val="FFC000"/>
                </a:solidFill>
              </a:rPr>
              <a:t> der </a:t>
            </a:r>
            <a:r>
              <a:rPr lang="en-US" sz="3200" dirty="0" err="1">
                <a:solidFill>
                  <a:srgbClr val="FFC000"/>
                </a:solidFill>
              </a:rPr>
              <a:t>Geldmenge</a:t>
            </a:r>
            <a:r>
              <a:rPr lang="en-US" sz="3200" dirty="0">
                <a:solidFill>
                  <a:srgbClr val="FFC000"/>
                </a:solidFill>
              </a:rPr>
              <a:t> </a:t>
            </a:r>
            <a:r>
              <a:rPr lang="en-US" sz="3200" dirty="0" err="1"/>
              <a:t>verantwortlich</a:t>
            </a:r>
            <a:r>
              <a:rPr lang="en-US" sz="3200" dirty="0"/>
              <a:t>, </a:t>
            </a:r>
            <a:r>
              <a:rPr lang="en-US" sz="3200" dirty="0" err="1"/>
              <a:t>nicht</a:t>
            </a:r>
            <a:r>
              <a:rPr lang="en-US" sz="3200" dirty="0"/>
              <a:t> </a:t>
            </a:r>
            <a:r>
              <a:rPr lang="en-US" sz="3200" dirty="0" err="1"/>
              <a:t>aber</a:t>
            </a:r>
            <a:r>
              <a:rPr lang="en-US" sz="3200" dirty="0"/>
              <a:t> </a:t>
            </a:r>
            <a:r>
              <a:rPr lang="en-US" sz="3200" dirty="0" err="1"/>
              <a:t>für</a:t>
            </a:r>
            <a:r>
              <a:rPr lang="en-US" sz="3200" dirty="0"/>
              <a:t> die </a:t>
            </a:r>
            <a:r>
              <a:rPr lang="en-US" sz="3200" dirty="0" err="1"/>
              <a:t>Verteilung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27" y="4875486"/>
            <a:ext cx="20574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1357" y="2095155"/>
            <a:ext cx="8565682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Fast 75% aller Schweizer glauben, dass </a:t>
            </a:r>
            <a:r>
              <a:rPr lang="de-CH" dirty="0">
                <a:solidFill>
                  <a:schemeClr val="accent4"/>
                </a:solidFill>
                <a:latin typeface="Century Gothic" panose="020B0502020202020204" pitchFamily="34" charset="0"/>
              </a:rPr>
              <a:t>Geld auf ihren Bankkonten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stamme von der Nationalbank, 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so wie das </a:t>
            </a:r>
            <a:r>
              <a:rPr lang="de-CH" dirty="0">
                <a:solidFill>
                  <a:schemeClr val="accent4"/>
                </a:solidFill>
                <a:latin typeface="Century Gothic" panose="020B0502020202020204" pitchFamily="34" charset="0"/>
              </a:rPr>
              <a:t>Bargeld im Portemonnaie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46" y="3007320"/>
            <a:ext cx="2007186" cy="17808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20" y="4162197"/>
            <a:ext cx="3148223" cy="21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44643" y="3668939"/>
            <a:ext cx="3225800" cy="2745771"/>
          </a:xfrm>
        </p:spPr>
        <p:txBody>
          <a:bodyPr/>
          <a:lstStyle/>
          <a:p>
            <a:r>
              <a:rPr lang="de-CH" sz="3600" dirty="0">
                <a:solidFill>
                  <a:schemeClr val="bg1">
                    <a:lumMod val="50000"/>
                  </a:schemeClr>
                </a:solidFill>
              </a:rPr>
              <a:t>…und was springt dabei für </a:t>
            </a:r>
            <a:r>
              <a:rPr lang="de-CH" sz="3600" dirty="0">
                <a:solidFill>
                  <a:schemeClr val="accent4"/>
                </a:solidFill>
              </a:rPr>
              <a:t>UNS</a:t>
            </a:r>
            <a:r>
              <a:rPr lang="de-CH"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3600" dirty="0" err="1">
                <a:solidFill>
                  <a:schemeClr val="bg1">
                    <a:lumMod val="50000"/>
                  </a:schemeClr>
                </a:solidFill>
              </a:rPr>
              <a:t>BürgerInnen</a:t>
            </a:r>
            <a:r>
              <a:rPr lang="de-CH" sz="3600" dirty="0">
                <a:solidFill>
                  <a:schemeClr val="bg1">
                    <a:lumMod val="50000"/>
                  </a:schemeClr>
                </a:solidFill>
              </a:rPr>
              <a:t> raus?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3661" y="1974874"/>
            <a:ext cx="9788071" cy="2200275"/>
          </a:xfrm>
        </p:spPr>
        <p:txBody>
          <a:bodyPr>
            <a:normAutofit fontScale="90000"/>
          </a:bodyPr>
          <a:lstStyle/>
          <a:p>
            <a:r>
              <a:rPr lang="de-CH" sz="5100" dirty="0"/>
              <a:t>Das neue Geld könnte auch über eine </a:t>
            </a:r>
            <a:r>
              <a:rPr lang="de-CH" sz="5100" dirty="0">
                <a:solidFill>
                  <a:schemeClr val="accent4"/>
                </a:solidFill>
              </a:rPr>
              <a:t>jährliche Bürgerdividende</a:t>
            </a:r>
            <a:r>
              <a:rPr lang="de-CH" sz="5100" dirty="0"/>
              <a:t> von 500 bis 1’000 Franken pro Kopf an uns fliessen.</a:t>
            </a:r>
            <a:br>
              <a:rPr lang="de-CH" dirty="0"/>
            </a:br>
            <a:br>
              <a:rPr lang="de-CH" dirty="0"/>
            </a:br>
            <a:endParaRPr lang="en-US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32" y="3437695"/>
            <a:ext cx="3721768" cy="34203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963660" y="4731744"/>
            <a:ext cx="6987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400" dirty="0"/>
              <a:t>…Und was würden Sie mit dem zusätzlichen Geld machen?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0127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1" y="4051754"/>
            <a:ext cx="4818743" cy="1325563"/>
          </a:xfrm>
        </p:spPr>
        <p:txBody>
          <a:bodyPr>
            <a:normAutofit fontScale="90000"/>
          </a:bodyPr>
          <a:lstStyle/>
          <a:p>
            <a:r>
              <a:rPr lang="de-CH" sz="5100" dirty="0">
                <a:solidFill>
                  <a:schemeClr val="bg1">
                    <a:lumMod val="50000"/>
                  </a:schemeClr>
                </a:solidFill>
              </a:rPr>
              <a:t>Nun, das bleibt ja dann </a:t>
            </a:r>
            <a:r>
              <a:rPr lang="de-CH" sz="5100" dirty="0">
                <a:solidFill>
                  <a:schemeClr val="accent4"/>
                </a:solidFill>
              </a:rPr>
              <a:t>Ihnen</a:t>
            </a:r>
            <a:r>
              <a:rPr lang="de-CH" sz="5100" dirty="0">
                <a:solidFill>
                  <a:schemeClr val="bg1">
                    <a:lumMod val="50000"/>
                  </a:schemeClr>
                </a:solidFill>
              </a:rPr>
              <a:t> überlassen.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4000" dirty="0"/>
              <a:t>Wie dem auch sei…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84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Entscheidend ist…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28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400" dirty="0"/>
              <a:t>…neues Geld fliesst zuerst direkt in die </a:t>
            </a:r>
            <a:r>
              <a:rPr lang="de-CH" sz="3400" dirty="0">
                <a:solidFill>
                  <a:schemeClr val="accent4"/>
                </a:solidFill>
              </a:rPr>
              <a:t>Realwirtschaft</a:t>
            </a:r>
            <a:r>
              <a:rPr lang="de-CH" sz="3400" dirty="0"/>
              <a:t> anstatt die Finanzmärkte!</a:t>
            </a:r>
          </a:p>
          <a:p>
            <a:pPr marL="0" indent="0">
              <a:buNone/>
            </a:pPr>
            <a:endParaRPr lang="de-CH" sz="3400" dirty="0"/>
          </a:p>
          <a:p>
            <a:pPr>
              <a:buFont typeface="Wingdings" panose="05000000000000000000" pitchFamily="2" charset="2"/>
              <a:buChar char="à"/>
            </a:pPr>
            <a:r>
              <a:rPr lang="de-CH" sz="3400" dirty="0">
                <a:sym typeface="Wingdings" panose="05000000000000000000" pitchFamily="2" charset="2"/>
              </a:rPr>
              <a:t>So wird der </a:t>
            </a:r>
            <a:r>
              <a:rPr lang="de-CH" sz="3400" dirty="0">
                <a:solidFill>
                  <a:schemeClr val="accent4"/>
                </a:solidFill>
                <a:sym typeface="Wingdings" panose="05000000000000000000" pitchFamily="2" charset="2"/>
              </a:rPr>
              <a:t>Wirtschaftsstandort Schweiz</a:t>
            </a:r>
            <a:r>
              <a:rPr lang="de-CH" sz="3400" dirty="0">
                <a:sym typeface="Wingdings" panose="05000000000000000000" pitchFamily="2" charset="2"/>
              </a:rPr>
              <a:t> gestärkt:</a:t>
            </a:r>
          </a:p>
          <a:p>
            <a:pPr lvl="1"/>
            <a:r>
              <a:rPr lang="de-CH" sz="3000" dirty="0">
                <a:sym typeface="Wingdings" panose="05000000000000000000" pitchFamily="2" charset="2"/>
              </a:rPr>
              <a:t>Die KMU profitieren und es entstehen neue Arbeitsplätze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51949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83600" y="4005792"/>
            <a:ext cx="4182533" cy="1325563"/>
          </a:xfrm>
        </p:spPr>
        <p:txBody>
          <a:bodyPr/>
          <a:lstStyle/>
          <a:p>
            <a:r>
              <a:rPr lang="de-CH" dirty="0">
                <a:solidFill>
                  <a:schemeClr val="accent4"/>
                </a:solidFill>
              </a:rPr>
              <a:t>Ja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zum Bankenplatz Schweiz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25286" y="2426154"/>
            <a:ext cx="10515600" cy="1325563"/>
          </a:xfrm>
        </p:spPr>
        <p:txBody>
          <a:bodyPr>
            <a:noAutofit/>
          </a:bodyPr>
          <a:lstStyle/>
          <a:p>
            <a:r>
              <a:rPr lang="de-CH" dirty="0"/>
              <a:t>Grossbanken gehen mehr Risiken ein als sie allein tragen können und müssen vom Staat </a:t>
            </a:r>
            <a:r>
              <a:rPr lang="de-CH" dirty="0">
                <a:solidFill>
                  <a:schemeClr val="accent4"/>
                </a:solidFill>
              </a:rPr>
              <a:t>mit Steuergeldern </a:t>
            </a:r>
            <a:r>
              <a:rPr lang="de-CH" dirty="0"/>
              <a:t>gerettet werden.</a:t>
            </a:r>
            <a:br>
              <a:rPr lang="de-CH" dirty="0"/>
            </a:br>
            <a:br>
              <a:rPr lang="de-CH" dirty="0"/>
            </a:br>
            <a:r>
              <a:rPr lang="de-CH" sz="3600" dirty="0"/>
              <a:t>Sie sind </a:t>
            </a:r>
            <a:r>
              <a:rPr lang="de-CH" sz="3600" dirty="0" err="1">
                <a:solidFill>
                  <a:schemeClr val="accent4"/>
                </a:solidFill>
              </a:rPr>
              <a:t>too-big-too-fail</a:t>
            </a:r>
            <a:r>
              <a:rPr lang="de-CH" sz="3600" dirty="0"/>
              <a:t>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77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4828" y="771525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Bei Insolvenz einer Grossbank…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4828" y="2202997"/>
            <a:ext cx="92927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600" dirty="0"/>
              <a:t>…werden </a:t>
            </a:r>
            <a:r>
              <a:rPr lang="de-CH" sz="3600" dirty="0">
                <a:solidFill>
                  <a:schemeClr val="accent4"/>
                </a:solidFill>
              </a:rPr>
              <a:t>unsere Kundenkonten </a:t>
            </a:r>
            <a:r>
              <a:rPr lang="de-CH" sz="3600" dirty="0"/>
              <a:t>gesperrt.</a:t>
            </a:r>
          </a:p>
          <a:p>
            <a:pPr marL="0" indent="0">
              <a:buNone/>
            </a:pPr>
            <a:endParaRPr lang="de-CH" sz="3600" dirty="0"/>
          </a:p>
          <a:p>
            <a:pPr marL="0" indent="0">
              <a:buNone/>
            </a:pPr>
            <a:r>
              <a:rPr lang="de-CH" sz="3600" dirty="0">
                <a:sym typeface="Wingdings" panose="05000000000000000000" pitchFamily="2" charset="2"/>
              </a:rPr>
              <a:t> </a:t>
            </a:r>
            <a:r>
              <a:rPr lang="de-CH" sz="3600" dirty="0"/>
              <a:t>Millionen von Privat- und Geschäftskunden können nicht mehr über ihr Geld verfügen.</a:t>
            </a:r>
          </a:p>
          <a:p>
            <a:pPr marL="0" indent="0">
              <a:buNone/>
            </a:pP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1494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4257" y="4037239"/>
            <a:ext cx="6941457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Die wirtschaftlichen Folgen wären </a:t>
            </a:r>
            <a:r>
              <a:rPr lang="de-CH" dirty="0">
                <a:solidFill>
                  <a:schemeClr val="accent4"/>
                </a:solidFill>
              </a:rPr>
              <a:t>katastrophal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. 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Kein Staat kann dieses Risiko eingehen.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8143" y="1003754"/>
            <a:ext cx="10515600" cy="1325563"/>
          </a:xfrm>
        </p:spPr>
        <p:txBody>
          <a:bodyPr>
            <a:normAutofit/>
          </a:bodyPr>
          <a:lstStyle/>
          <a:p>
            <a:r>
              <a:rPr lang="de-CH" sz="4000" dirty="0">
                <a:solidFill>
                  <a:schemeClr val="bg1">
                    <a:lumMod val="50000"/>
                  </a:schemeClr>
                </a:solidFill>
              </a:rPr>
              <a:t>Die heutige Bankenregulierung ist mangelhaft…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8143" y="2681968"/>
            <a:ext cx="10515600" cy="4351338"/>
          </a:xfrm>
        </p:spPr>
        <p:txBody>
          <a:bodyPr>
            <a:normAutofit/>
          </a:bodyPr>
          <a:lstStyle/>
          <a:p>
            <a:r>
              <a:rPr lang="de-CH" sz="3200" dirty="0"/>
              <a:t>Wird immer komplexer und unübersichtlich.</a:t>
            </a:r>
          </a:p>
          <a:p>
            <a:r>
              <a:rPr lang="de-CH" sz="3200" dirty="0"/>
              <a:t>Die Banken haben einen beträchtlichen Mehraufwand.</a:t>
            </a:r>
          </a:p>
          <a:p>
            <a:endParaRPr lang="de-CH" sz="3200" dirty="0"/>
          </a:p>
          <a:p>
            <a:pPr marL="0" indent="0">
              <a:buNone/>
            </a:pPr>
            <a:r>
              <a:rPr lang="de-CH" sz="3200" dirty="0">
                <a:sym typeface="Wingdings" panose="05000000000000000000" pitchFamily="2" charset="2"/>
              </a:rPr>
              <a:t>Die Auswirkungen der </a:t>
            </a:r>
            <a:r>
              <a:rPr lang="de-CH" sz="3200" dirty="0">
                <a:solidFill>
                  <a:schemeClr val="accent4"/>
                </a:solidFill>
                <a:sym typeface="Wingdings" panose="05000000000000000000" pitchFamily="2" charset="2"/>
              </a:rPr>
              <a:t>ausufernden Regulierung</a:t>
            </a:r>
            <a:r>
              <a:rPr lang="de-CH" sz="3200" dirty="0">
                <a:sym typeface="Wingdings" panose="05000000000000000000" pitchFamily="2" charset="2"/>
              </a:rPr>
              <a:t> können kaum mehr abgeschätzt werden.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56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2657" y="960211"/>
            <a:ext cx="10515600" cy="1325563"/>
          </a:xfrm>
        </p:spPr>
        <p:txBody>
          <a:bodyPr>
            <a:normAutofit/>
          </a:bodyPr>
          <a:lstStyle/>
          <a:p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…Ausserdem haben regionale Banken Nachteile!</a:t>
            </a:r>
            <a:endParaRPr lang="en-US" sz="3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02657" y="2532516"/>
            <a:ext cx="6862083" cy="4351338"/>
          </a:xfrm>
        </p:spPr>
        <p:txBody>
          <a:bodyPr>
            <a:normAutofit/>
          </a:bodyPr>
          <a:lstStyle/>
          <a:p>
            <a:r>
              <a:rPr lang="de-CH" sz="3200" dirty="0"/>
              <a:t>Zunehmende Regulierung trifft </a:t>
            </a:r>
            <a:r>
              <a:rPr lang="de-CH" sz="3200" dirty="0">
                <a:solidFill>
                  <a:schemeClr val="accent4"/>
                </a:solidFill>
              </a:rPr>
              <a:t>kleinere und mittlere Banken </a:t>
            </a:r>
            <a:r>
              <a:rPr lang="de-CH" sz="3200" dirty="0"/>
              <a:t>existentiell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de-CH" sz="3200" dirty="0"/>
              <a:t>Sind auf Grossbanken ausgerichtet und überfordern die KMU-Banken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0" y="2636520"/>
            <a:ext cx="4027260" cy="12285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73" y="4641497"/>
            <a:ext cx="3461884" cy="13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644095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Das ist ein Irrtum!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0" y="2337069"/>
            <a:ext cx="10515600" cy="4351338"/>
          </a:xfrm>
        </p:spPr>
        <p:txBody>
          <a:bodyPr/>
          <a:lstStyle/>
          <a:p>
            <a:r>
              <a:rPr lang="de-CH" dirty="0">
                <a:latin typeface="Century Gothic" panose="020B0502020202020204" pitchFamily="34" charset="0"/>
              </a:rPr>
              <a:t>Unser virtuelles Geld wird nur von Banken erzeugt.</a:t>
            </a:r>
          </a:p>
          <a:p>
            <a:r>
              <a:rPr lang="de-CH" dirty="0">
                <a:latin typeface="Century Gothic" panose="020B0502020202020204" pitchFamily="34" charset="0"/>
              </a:rPr>
              <a:t>Banken schaffen dieses Geld </a:t>
            </a:r>
            <a:r>
              <a:rPr lang="de-CH" dirty="0">
                <a:solidFill>
                  <a:schemeClr val="accent4"/>
                </a:solidFill>
                <a:latin typeface="Century Gothic" panose="020B0502020202020204" pitchFamily="34" charset="0"/>
              </a:rPr>
              <a:t>aus dem Nichts</a:t>
            </a:r>
            <a:r>
              <a:rPr lang="de-CH" dirty="0">
                <a:latin typeface="Century Gothic" panose="020B0502020202020204" pitchFamily="34" charset="0"/>
              </a:rPr>
              <a:t> per Knopfdruck!</a:t>
            </a:r>
          </a:p>
          <a:p>
            <a:r>
              <a:rPr lang="de-CH" dirty="0">
                <a:latin typeface="Century Gothic" panose="020B0502020202020204" pitchFamily="34" charset="0"/>
              </a:rPr>
              <a:t>Jedes Mal, wenn sie einen Kredit gewähren, wird Geld geschöpft, das es vorher nicht gegeben hat.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8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4199" y="3979181"/>
            <a:ext cx="7159173" cy="1325563"/>
          </a:xfrm>
        </p:spPr>
        <p:txBody>
          <a:bodyPr>
            <a:noAutofit/>
          </a:bodyPr>
          <a:lstStyle/>
          <a:p>
            <a:r>
              <a:rPr lang="de-CH" sz="4800" dirty="0">
                <a:solidFill>
                  <a:schemeClr val="bg1">
                    <a:lumMod val="50000"/>
                  </a:schemeClr>
                </a:solidFill>
              </a:rPr>
              <a:t>Die Lösung?!</a:t>
            </a:r>
            <a:br>
              <a:rPr lang="de-CH" sz="4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4800" dirty="0">
                <a:solidFill>
                  <a:schemeClr val="accent4"/>
                </a:solidFill>
              </a:rPr>
              <a:t>Kundengelder sichern statt Banken retten!</a:t>
            </a:r>
            <a:endParaRPr lang="en-US" sz="4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885" y="2074807"/>
            <a:ext cx="9757228" cy="1325563"/>
          </a:xfrm>
        </p:spPr>
        <p:txBody>
          <a:bodyPr>
            <a:noAutofit/>
          </a:bodyPr>
          <a:lstStyle/>
          <a:p>
            <a:r>
              <a:rPr lang="de-CH" sz="4800" dirty="0"/>
              <a:t>Mit </a:t>
            </a:r>
            <a:r>
              <a:rPr lang="de-CH" sz="4800" dirty="0">
                <a:solidFill>
                  <a:schemeClr val="accent4"/>
                </a:solidFill>
              </a:rPr>
              <a:t>Vollgeld</a:t>
            </a:r>
            <a:r>
              <a:rPr lang="de-CH" sz="4800" dirty="0"/>
              <a:t> werden alle Guthaben auf unseren Konten zu gesetzlichen Zahlungsmittel…</a:t>
            </a:r>
            <a:br>
              <a:rPr lang="de-CH" sz="4800" dirty="0"/>
            </a:br>
            <a:br>
              <a:rPr lang="de-CH" sz="4800" dirty="0"/>
            </a:br>
            <a:r>
              <a:rPr lang="de-CH" sz="3600" dirty="0"/>
              <a:t>…sozusagen zu </a:t>
            </a:r>
            <a:r>
              <a:rPr lang="de-CH" sz="3600" dirty="0">
                <a:solidFill>
                  <a:schemeClr val="accent4"/>
                </a:solidFill>
              </a:rPr>
              <a:t>elektronischem Bargeld</a:t>
            </a:r>
            <a:r>
              <a:rPr lang="de-CH" sz="3600" dirty="0"/>
              <a:t>.</a:t>
            </a:r>
            <a:endParaRPr lang="en-US" sz="3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40" y="5886520"/>
            <a:ext cx="1336203" cy="83046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92" y="4673484"/>
            <a:ext cx="1336203" cy="8304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79" y="5827032"/>
            <a:ext cx="1336203" cy="8304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40" y="4673484"/>
            <a:ext cx="2026197" cy="9876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87" y="5602741"/>
            <a:ext cx="1336203" cy="83046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0" y="5283542"/>
            <a:ext cx="1414439" cy="107214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25" y="4624995"/>
            <a:ext cx="1293458" cy="1084657"/>
          </a:xfrm>
          <a:prstGeom prst="rect">
            <a:avLst/>
          </a:prstGeom>
        </p:spPr>
      </p:pic>
      <p:sp>
        <p:nvSpPr>
          <p:cNvPr id="11" name="Pfeil nach rechts 10"/>
          <p:cNvSpPr/>
          <p:nvPr/>
        </p:nvSpPr>
        <p:spPr>
          <a:xfrm>
            <a:off x="5206864" y="5088714"/>
            <a:ext cx="2185707" cy="1072146"/>
          </a:xfrm>
          <a:prstGeom prst="rightArrow">
            <a:avLst>
              <a:gd name="adj1" fmla="val 50000"/>
              <a:gd name="adj2" fmla="val 76468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97354"/>
            <a:ext cx="10515600" cy="1325563"/>
          </a:xfrm>
        </p:spPr>
        <p:txBody>
          <a:bodyPr>
            <a:normAutofit/>
          </a:bodyPr>
          <a:lstStyle/>
          <a:p>
            <a:r>
              <a:rPr lang="de-CH" sz="4000" dirty="0">
                <a:solidFill>
                  <a:schemeClr val="bg1">
                    <a:lumMod val="50000"/>
                  </a:schemeClr>
                </a:solidFill>
              </a:rPr>
              <a:t>Wenn eine Bank in Konkurs gerät…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11591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dirty="0"/>
              <a:t>…gehen die Franken auf </a:t>
            </a:r>
            <a:r>
              <a:rPr lang="de-CH" sz="3200" dirty="0">
                <a:solidFill>
                  <a:schemeClr val="accent4"/>
                </a:solidFill>
              </a:rPr>
              <a:t>unseren Privatkonten</a:t>
            </a:r>
            <a:r>
              <a:rPr lang="de-CH" sz="3200" dirty="0"/>
              <a:t> nicht mehr verloren.</a:t>
            </a:r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r>
              <a:rPr lang="de-CH" sz="3200" dirty="0"/>
              <a:t>Dieses Geld gehört nun wirklich uns – Es ist nicht mehr Teil der Bankbilanz und somit nicht mehr Teil der Konkursmasse.</a:t>
            </a:r>
          </a:p>
        </p:txBody>
      </p:sp>
    </p:spTree>
    <p:extLst>
      <p:ext uri="{BB962C8B-B14F-4D97-AF65-F5344CB8AC3E}">
        <p14:creationId xmlns:p14="http://schemas.microsoft.com/office/powerpoint/2010/main" val="10326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133" y="1051454"/>
            <a:ext cx="10515600" cy="1325563"/>
          </a:xfrm>
        </p:spPr>
        <p:txBody>
          <a:bodyPr>
            <a:normAutofit/>
          </a:bodyPr>
          <a:lstStyle/>
          <a:p>
            <a:r>
              <a:rPr lang="de-CH" sz="4000" dirty="0">
                <a:solidFill>
                  <a:schemeClr val="bg1">
                    <a:lumMod val="50000"/>
                  </a:schemeClr>
                </a:solidFill>
              </a:rPr>
              <a:t>Banken verwalten unser Geld nur noch als Treuhänder…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98133" y="262519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dirty="0"/>
              <a:t>…wie bereits heute die Wertschriftendepots</a:t>
            </a:r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r>
              <a:rPr lang="de-CH" sz="3200" dirty="0"/>
              <a:t>…darum ist es völlig sicher!</a:t>
            </a:r>
            <a:endParaRPr lang="en-US" sz="3200" dirty="0"/>
          </a:p>
          <a:p>
            <a:endParaRPr lang="de-CH" sz="3200" dirty="0"/>
          </a:p>
          <a:p>
            <a:pPr marL="0" indent="0">
              <a:buNone/>
            </a:pPr>
            <a:r>
              <a:rPr lang="de-CH" sz="3200" dirty="0"/>
              <a:t>…und müssen nun </a:t>
            </a:r>
            <a:r>
              <a:rPr lang="de-CH" sz="3200" dirty="0">
                <a:solidFill>
                  <a:schemeClr val="accent4"/>
                </a:solidFill>
              </a:rPr>
              <a:t>nicht mehr vom Staat gerettet </a:t>
            </a:r>
            <a:r>
              <a:rPr lang="de-CH" sz="3200" dirty="0"/>
              <a:t>werden: Sie tragen die Verantwortung für ihre Geschäfte wieder selbst.</a:t>
            </a:r>
          </a:p>
        </p:txBody>
      </p:sp>
    </p:spTree>
    <p:extLst>
      <p:ext uri="{BB962C8B-B14F-4D97-AF65-F5344CB8AC3E}">
        <p14:creationId xmlns:p14="http://schemas.microsoft.com/office/powerpoint/2010/main" val="14433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7799" y="3892097"/>
            <a:ext cx="7768772" cy="1325563"/>
          </a:xfrm>
        </p:spPr>
        <p:txBody>
          <a:bodyPr/>
          <a:lstStyle/>
          <a:p>
            <a:r>
              <a:rPr lang="de-CH" dirty="0">
                <a:solidFill>
                  <a:schemeClr val="accent4"/>
                </a:solidFill>
              </a:rPr>
              <a:t>Vollgeld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fördert das traditionelle Bankgeschäft.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2496" y="1027414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Banken können mit Vollgeld…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42496" y="2506662"/>
            <a:ext cx="89190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dirty="0"/>
              <a:t>…genauso rentabel und langfristig stabil arbeiten.</a:t>
            </a:r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r>
              <a:rPr lang="de-CH" sz="3200" dirty="0">
                <a:sym typeface="Wingdings" panose="05000000000000000000" pitchFamily="2" charset="2"/>
              </a:rPr>
              <a:t></a:t>
            </a:r>
            <a:r>
              <a:rPr lang="de-CH" sz="3200" dirty="0"/>
              <a:t>Die Arbeitsplätze in der Bankenbranche bleiben gesichert. Die Banken geniessen (wieder) den Ruf eines </a:t>
            </a:r>
            <a:r>
              <a:rPr lang="de-CH" sz="3200" dirty="0">
                <a:solidFill>
                  <a:schemeClr val="accent4"/>
                </a:solidFill>
              </a:rPr>
              <a:t>verlässlichen Dienstleisters</a:t>
            </a:r>
            <a:r>
              <a:rPr lang="de-CH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72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1610" y="948650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Die </a:t>
            </a:r>
            <a:r>
              <a:rPr lang="de-CH" dirty="0" err="1">
                <a:solidFill>
                  <a:schemeClr val="bg1">
                    <a:lumMod val="50000"/>
                  </a:schemeClr>
                </a:solidFill>
              </a:rPr>
              <a:t>Postfinance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macht’s vor!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31610" y="2504207"/>
            <a:ext cx="8404376" cy="4351338"/>
          </a:xfrm>
        </p:spPr>
        <p:txBody>
          <a:bodyPr>
            <a:normAutofit/>
          </a:bodyPr>
          <a:lstStyle/>
          <a:p>
            <a:r>
              <a:rPr lang="de-CH" sz="3200" dirty="0"/>
              <a:t>Sie erwirtschaftet pro Jahr rund 600 Millionen Franke Gewinn, </a:t>
            </a:r>
            <a:r>
              <a:rPr lang="de-CH" sz="3200" dirty="0">
                <a:solidFill>
                  <a:schemeClr val="accent4"/>
                </a:solidFill>
              </a:rPr>
              <a:t>ohne selbst Geld </a:t>
            </a:r>
            <a:r>
              <a:rPr lang="de-CH" sz="3200" dirty="0"/>
              <a:t>zu erschaffen.</a:t>
            </a:r>
          </a:p>
          <a:p>
            <a:pPr marL="0" indent="0">
              <a:buNone/>
            </a:pPr>
            <a:endParaRPr lang="de-CH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2124528" y="4760405"/>
            <a:ext cx="848904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dirty="0"/>
              <a:t>Aber auch Versicherungen und andere Finanzunternehmen arbeiten rentabel, ohne selbst Geld herzustellen.</a:t>
            </a:r>
            <a:endParaRPr lang="en-US" sz="26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99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1916" y="4008212"/>
            <a:ext cx="6302828" cy="1325563"/>
          </a:xfrm>
        </p:spPr>
        <p:txBody>
          <a:bodyPr>
            <a:noAutofit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So kann auch die </a:t>
            </a:r>
            <a:r>
              <a:rPr lang="de-CH" dirty="0">
                <a:solidFill>
                  <a:schemeClr val="accent4"/>
                </a:solidFill>
              </a:rPr>
              <a:t>Bankenregulierung</a:t>
            </a: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 grundlegend vereinfacht werden…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114" y="974725"/>
            <a:ext cx="10515600" cy="1325563"/>
          </a:xfrm>
        </p:spPr>
        <p:txBody>
          <a:bodyPr>
            <a:normAutofit/>
          </a:bodyPr>
          <a:lstStyle/>
          <a:p>
            <a:r>
              <a:rPr lang="de-CH" sz="4000" dirty="0">
                <a:solidFill>
                  <a:schemeClr val="bg1">
                    <a:lumMod val="50000"/>
                  </a:schemeClr>
                </a:solidFill>
              </a:rPr>
              <a:t>Das Problem an der Wurzel packen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9114" y="2506662"/>
            <a:ext cx="8160657" cy="4351338"/>
          </a:xfrm>
        </p:spPr>
        <p:txBody>
          <a:bodyPr>
            <a:normAutofit/>
          </a:bodyPr>
          <a:lstStyle/>
          <a:p>
            <a:r>
              <a:rPr lang="de-CH" sz="3400" dirty="0"/>
              <a:t>Statt mit immer mehr Regulierungen die Symptome zu bekämpfen:</a:t>
            </a:r>
          </a:p>
          <a:p>
            <a:pPr marL="0" indent="0">
              <a:buNone/>
            </a:pPr>
            <a:r>
              <a:rPr lang="de-CH" sz="3400" dirty="0"/>
              <a:t>  </a:t>
            </a:r>
          </a:p>
          <a:p>
            <a:pPr marL="0" indent="0">
              <a:buNone/>
            </a:pPr>
            <a:r>
              <a:rPr lang="de-CH" sz="3400" dirty="0"/>
              <a:t>  Die Vollgeld-Initiative ermöglicht      </a:t>
            </a:r>
          </a:p>
          <a:p>
            <a:pPr marL="0" indent="0">
              <a:buNone/>
            </a:pPr>
            <a:r>
              <a:rPr lang="de-CH" sz="3400" dirty="0"/>
              <a:t>  einen </a:t>
            </a:r>
            <a:r>
              <a:rPr lang="de-CH" sz="3400" dirty="0">
                <a:solidFill>
                  <a:schemeClr val="accent4"/>
                </a:solidFill>
              </a:rPr>
              <a:t>Abbau der Bürokratie</a:t>
            </a:r>
            <a:r>
              <a:rPr lang="de-CH" sz="3400" dirty="0"/>
              <a:t> im </a:t>
            </a:r>
          </a:p>
          <a:p>
            <a:pPr marL="0" indent="0">
              <a:buNone/>
            </a:pPr>
            <a:r>
              <a:rPr lang="de-CH" sz="3400" dirty="0"/>
              <a:t>  Bankensystem!</a:t>
            </a:r>
          </a:p>
        </p:txBody>
      </p:sp>
    </p:spTree>
    <p:extLst>
      <p:ext uri="{BB962C8B-B14F-4D97-AF65-F5344CB8AC3E}">
        <p14:creationId xmlns:p14="http://schemas.microsoft.com/office/powerpoint/2010/main" val="7700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2000" t="-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94056" y="3572783"/>
            <a:ext cx="3077029" cy="1325563"/>
          </a:xfrm>
        </p:spPr>
        <p:txBody>
          <a:bodyPr/>
          <a:lstStyle/>
          <a:p>
            <a:pPr marL="0" indent="0"/>
            <a:r>
              <a:rPr lang="de-CH" sz="32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..das wäre ein </a:t>
            </a:r>
            <a:r>
              <a:rPr lang="de-CH" sz="3200" dirty="0">
                <a:solidFill>
                  <a:schemeClr val="accent4"/>
                </a:solidFill>
                <a:sym typeface="Wingdings" panose="05000000000000000000" pitchFamily="2" charset="2"/>
              </a:rPr>
              <a:t>Standortvorteil</a:t>
            </a:r>
            <a:r>
              <a:rPr lang="de-CH" sz="3200" dirty="0">
                <a:sym typeface="Wingdings" panose="05000000000000000000" pitchFamily="2" charset="2"/>
              </a:rPr>
              <a:t> </a:t>
            </a:r>
            <a:r>
              <a:rPr lang="de-CH" sz="32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des Schweizer Finanzplatzes im globalen Wettbewerb!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0333" y="4327526"/>
            <a:ext cx="6985001" cy="1325563"/>
          </a:xfrm>
        </p:spPr>
        <p:txBody>
          <a:bodyPr>
            <a:noAutofit/>
          </a:bodyPr>
          <a:lstStyle/>
          <a:p>
            <a:r>
              <a:rPr lang="de-CH" sz="4000" dirty="0">
                <a:latin typeface="Century Gothic" panose="020B0502020202020204" pitchFamily="34" charset="0"/>
              </a:rPr>
              <a:t>Unsere Kontoguthaben sind keine </a:t>
            </a:r>
            <a:r>
              <a:rPr lang="de-CH" sz="4000" dirty="0">
                <a:solidFill>
                  <a:schemeClr val="accent4"/>
                </a:solidFill>
                <a:latin typeface="Century Gothic" panose="020B0502020202020204" pitchFamily="34" charset="0"/>
              </a:rPr>
              <a:t>gesetzlichen Zahlungsmittel</a:t>
            </a:r>
            <a:r>
              <a:rPr lang="de-CH" sz="4000" dirty="0">
                <a:latin typeface="Century Gothic" panose="020B0502020202020204" pitchFamily="34" charset="0"/>
              </a:rPr>
              <a:t>…</a:t>
            </a:r>
            <a:br>
              <a:rPr lang="de-CH" sz="4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br>
              <a:rPr lang="de-CH" sz="3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CH" sz="3200" dirty="0">
                <a:latin typeface="Century Gothic" panose="020B0502020202020204" pitchFamily="34" charset="0"/>
              </a:rPr>
              <a:t>…sondern nur ein Versprechen der Bank, uns dieses Geld auf Verlangen in Bargeld auszuzahlen.</a:t>
            </a:r>
            <a:br>
              <a:rPr lang="en-US" sz="3200" dirty="0">
                <a:latin typeface="Century Gothic" panose="020B0502020202020204" pitchFamily="34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44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7057" y="774348"/>
            <a:ext cx="10515600" cy="1325563"/>
          </a:xfrm>
        </p:spPr>
        <p:txBody>
          <a:bodyPr>
            <a:normAutofit/>
          </a:bodyPr>
          <a:lstStyle/>
          <a:p>
            <a:r>
              <a:rPr lang="de-CH" sz="3800" dirty="0">
                <a:solidFill>
                  <a:schemeClr val="bg1">
                    <a:lumMod val="50000"/>
                  </a:schemeClr>
                </a:solidFill>
              </a:rPr>
              <a:t>Regionale Banken könnten aufatmen...</a:t>
            </a:r>
            <a:endParaRPr lang="en-US" sz="3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17057" y="2252311"/>
            <a:ext cx="7683688" cy="4351338"/>
          </a:xfrm>
        </p:spPr>
        <p:txBody>
          <a:bodyPr>
            <a:normAutofit/>
          </a:bodyPr>
          <a:lstStyle/>
          <a:p>
            <a:r>
              <a:rPr lang="de-CH" sz="3400" dirty="0"/>
              <a:t>Schweiz-spezifische Bankenregulierung wird reduziert</a:t>
            </a:r>
          </a:p>
          <a:p>
            <a:endParaRPr lang="de-CH" sz="3400" dirty="0"/>
          </a:p>
          <a:p>
            <a:r>
              <a:rPr lang="de-CH" sz="3400" dirty="0">
                <a:solidFill>
                  <a:schemeClr val="accent4"/>
                </a:solidFill>
              </a:rPr>
              <a:t>KMU-Banken</a:t>
            </a:r>
            <a:r>
              <a:rPr lang="de-CH" sz="3400" dirty="0"/>
              <a:t> werden von den übermässigen Vorschriften entlastet.</a:t>
            </a:r>
          </a:p>
          <a:p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5599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3699" y="78357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Elektronische Guthaben umfassen heute rund </a:t>
            </a:r>
            <a:r>
              <a:rPr lang="de-CH" dirty="0">
                <a:solidFill>
                  <a:schemeClr val="accent4"/>
                </a:solidFill>
                <a:latin typeface="Century Gothic" panose="020B0502020202020204" pitchFamily="34" charset="0"/>
              </a:rPr>
              <a:t>90% unseres Geldes</a:t>
            </a:r>
            <a:br>
              <a:rPr lang="de-CH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endParaRPr lang="en-US" dirty="0"/>
          </a:p>
        </p:txBody>
      </p:sp>
      <p:pic>
        <p:nvPicPr>
          <p:cNvPr id="3" name="Grafik 2" descr="Graphik_Was_will_die_Vollgeld-Initiative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22524" r="13095" b="10914"/>
          <a:stretch/>
        </p:blipFill>
        <p:spPr>
          <a:xfrm>
            <a:off x="1523031" y="2109142"/>
            <a:ext cx="6356242" cy="34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1895</Words>
  <Application>Microsoft Office PowerPoint</Application>
  <PresentationFormat>Breitbild</PresentationFormat>
  <Paragraphs>242</Paragraphs>
  <Slides>80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12</vt:i4>
      </vt:variant>
      <vt:variant>
        <vt:lpstr>Folientitel</vt:lpstr>
      </vt:variant>
      <vt:variant>
        <vt:i4>80</vt:i4>
      </vt:variant>
    </vt:vector>
  </HeadingPairs>
  <TitlesOfParts>
    <vt:vector size="97" baseType="lpstr">
      <vt:lpstr>Arial</vt:lpstr>
      <vt:lpstr>Calibri</vt:lpstr>
      <vt:lpstr>Calibri Light</vt:lpstr>
      <vt:lpstr>Century Gothic</vt:lpstr>
      <vt:lpstr>Wingdings</vt:lpstr>
      <vt:lpstr>Benutzerdefiniertes Design</vt:lpstr>
      <vt:lpstr>9_Benutzerdefiniertes Design</vt:lpstr>
      <vt:lpstr>7_Benutzerdefiniertes Design</vt:lpstr>
      <vt:lpstr>1_Benutzerdefiniertes Design</vt:lpstr>
      <vt:lpstr>6_Benutzerdefiniertes Design</vt:lpstr>
      <vt:lpstr>2_Benutzerdefiniertes Design</vt:lpstr>
      <vt:lpstr>5_Benutzerdefiniertes Design</vt:lpstr>
      <vt:lpstr>3_Benutzerdefiniertes Design</vt:lpstr>
      <vt:lpstr>8_Benutzerdefiniertes Design</vt:lpstr>
      <vt:lpstr>10_Benutzerdefiniertes Design</vt:lpstr>
      <vt:lpstr>4_Benutzerdefiniertes Design</vt:lpstr>
      <vt:lpstr>11_Benutzerdefiniertes Design</vt:lpstr>
      <vt:lpstr>WAS WILL DIE VOLLGELD-INITIATIVE?</vt:lpstr>
      <vt:lpstr>AGENDA</vt:lpstr>
      <vt:lpstr>Was will die Vollgeld-Initiative?</vt:lpstr>
      <vt:lpstr>UND DIE BANKEN?</vt:lpstr>
      <vt:lpstr>Nur eigenes Geld dürfen Banken in Zukunft nicht mehr selbst erzeugen!   Viele wussten bislang gar nicht, dass Banken Geld herstellen… </vt:lpstr>
      <vt:lpstr>Fast 75% aller Schweizer glauben, dass Geld auf ihren Bankkonten stamme von der Nationalbank,  so wie das Bargeld im Portemonnaie.</vt:lpstr>
      <vt:lpstr>Das ist ein Irrtum!</vt:lpstr>
      <vt:lpstr>Unsere Kontoguthaben sind keine gesetzlichen Zahlungsmittel…  …sondern nur ein Versprechen der Bank, uns dieses Geld auf Verlangen in Bargeld auszuzahlen. </vt:lpstr>
      <vt:lpstr>Elektronische Guthaben umfassen heute rund 90% unseres Geldes </vt:lpstr>
      <vt:lpstr>Bald gar kein Bargeld mehr?</vt:lpstr>
      <vt:lpstr>PowerPoint-Präsentation</vt:lpstr>
      <vt:lpstr>Doch was würde passieren, wenn wir nur noch elektronisches Bankengeld hätten?</vt:lpstr>
      <vt:lpstr>Deshalb brauchen wir die Vollgeld-Initiative…</vt:lpstr>
      <vt:lpstr>…Und damit sich Ihr elektronisches Geld bei einer Bankenkrise nicht in Luft auflöst!</vt:lpstr>
      <vt:lpstr>Unser Geld ist heute nicht sicher während Finanzkrisen!</vt:lpstr>
      <vt:lpstr>…Es gibt zwar Einlagensicherung für Guthaben bis 100’000 SFr.  Das Problem:  Die insgesamt dafür vorgesehenen 6 Milliarden entsprechen nur 1,4 % aller Guthaben. </vt:lpstr>
      <vt:lpstr>Kommt es wirklich mal zu einer Bankenkrise….</vt:lpstr>
      <vt:lpstr>Ein Beispiel: Mein Kontoguthaben beträgt 10’000 Sfr.  Kommt es während einer Finanzkrise zu einer allgemeinen, schweizweiten Bankenkrise…  …bekomme Ich gerade mal  noch 140 SFr. (1,4%) ausgezahlt.</vt:lpstr>
      <vt:lpstr>FAZIT</vt:lpstr>
      <vt:lpstr>DIE LÖSUNG?!  JA ZU ECHTEN FRANKEN!</vt:lpstr>
      <vt:lpstr>Mit der Vollgeld-Initiative wird neben Münzen und Banknoten neu auch unser elektronisches Geld zu einem gesetzlichen Zahlungsmittel.</vt:lpstr>
      <vt:lpstr>    …Das will die Vollgeld-Initiative: </vt:lpstr>
      <vt:lpstr>Die Folge?</vt:lpstr>
      <vt:lpstr>…Das sicherste Geld der Welt!</vt:lpstr>
      <vt:lpstr>…Und die Banken?</vt:lpstr>
      <vt:lpstr>Die Nationalbank</vt:lpstr>
      <vt:lpstr>Sie sorgt dafür, dass weder…</vt:lpstr>
      <vt:lpstr>Und heute?</vt:lpstr>
      <vt:lpstr>Wohin bloss mit den vielen Überschussreserven?</vt:lpstr>
      <vt:lpstr>Ersatz-Folie wegen Daten in Diagramm</vt:lpstr>
      <vt:lpstr>…die Reserveguthaben dienen als Grundlage um Immobilienkredite zu re-finanzieren oder auf den (internationalen) Finanzmärkten zu spekulieren.  Wir befinden uns bereits in einer Immobilienblase. Und diese wächst rasant und hat bereits bedrohliche Ausmasse angenommen…</vt:lpstr>
      <vt:lpstr>      …sagt selbst die UBS!</vt:lpstr>
      <vt:lpstr>Ja zum Willen des Volkes</vt:lpstr>
      <vt:lpstr>Vollgeld in Form von Münzen gibt es in der Schweiz schon seit knapp 2000 Jahren.   Vor 1848 prägten die Kantone die Münzen. Dadurch…</vt:lpstr>
      <vt:lpstr>...gab es einen Wildwuchs an lokalen Münzen</vt:lpstr>
      <vt:lpstr>…das erste schweizweite Zahlungsmittel entsteht:</vt:lpstr>
      <vt:lpstr>Die Zettelflut nach 1848 bis 1891</vt:lpstr>
      <vt:lpstr>Des Problems’ Lösung?</vt:lpstr>
      <vt:lpstr>PowerPoint-Präsentation</vt:lpstr>
      <vt:lpstr>…und heute, rund 100 Jahre danach?</vt:lpstr>
      <vt:lpstr>…Durch die technischen Entwicklungen des bargeldlosen Zahlungsverkehr, haben die Banken im Laufe der Zeit wieder eine Möglichkeit gefunden eigenes Geld zu produzieren.  Der Wille des Volkes geriet in Vergessenheit…</vt:lpstr>
      <vt:lpstr>Die Lösung?! Ja zum Willen des Volkes!</vt:lpstr>
      <vt:lpstr>Wie schon 1891 ist die Vollgeld-Initiative heute ein notwendiger Schritt um das unkontrollierte Wachstum des elektronischen Geldes zu begrenzen.  …denn in der Bundesverfassung steht: «Das Geld- und Währungswesen ist Sache des Bundes.» (Art. 99,1)</vt:lpstr>
      <vt:lpstr>…Wir müssen der Nationalbank auch die Erzeugung unseres elektronischen Geldes übertragen.   </vt:lpstr>
      <vt:lpstr>So, wie wir es uns (sowieso) vorstellen!</vt:lpstr>
      <vt:lpstr>Und die Banken?</vt:lpstr>
      <vt:lpstr>Sie vermitteln auch weiterhin Kredite an uns….  …jedoch ohne dadurch selbst Geld zu erzeugen. Die Geldmenge bleibt die gleiche.</vt:lpstr>
      <vt:lpstr>Ja zur Entlastung  des Steuerzahler und der Realwirtschaft.</vt:lpstr>
      <vt:lpstr>Heute verzichten wir auf Milliarden Franken aus der Geldherstellung…  Warum geben wir uns mit den vergleichsweise geringen Ausschüttungen der Nationalbank zufrieden?</vt:lpstr>
      <vt:lpstr>Der Erlös von elektronischem Geld liegt ungenutzt brach, während Steuererhöhungen, Sparprogramme und der Abbau von öffentlichen Leistungen nötig sind! </vt:lpstr>
      <vt:lpstr>Durch Banken erzeugtes Geld fliesst überwiegend in die Finanzmärkte…</vt:lpstr>
      <vt:lpstr>…und nur ein Fünftel gelangt in die Realwirtschaft, wo Arbeitsplätze, Produkte und Dienstleistungen entstehen.</vt:lpstr>
      <vt:lpstr>Die heutige Geldherstellung durch Kreditvergabe zwingt zum Schulden machen..</vt:lpstr>
      <vt:lpstr>Die Lösung? Ja zur Entlastung des Steuerzahler und der Realwirtschaft.</vt:lpstr>
      <vt:lpstr>Wenn die Schweizerische Nationalbank eine 1000er Note druckt, kostet das nur 30 Rappen.  Das heisst, es sind 999,70 Franken Erlös durch die Geldschöpfung (Seigniorage) möglich.</vt:lpstr>
      <vt:lpstr>Die Herstellung von elektronischem Geld ist ebenfalls fast kostenlos, egal ob ein Franken oder eine Million erzeugt werden.  Diese Erlöse wurden bisher nicht  genutzt…</vt:lpstr>
      <vt:lpstr>Mit der Vollgeld-Initiative….</vt:lpstr>
      <vt:lpstr>…Und WER entscheidet über die Verteilung?</vt:lpstr>
      <vt:lpstr>Über die Mittelverteilung entscheidet das Parlament… </vt:lpstr>
      <vt:lpstr>…und was springt dabei für UNS BürgerInnen raus?</vt:lpstr>
      <vt:lpstr>Das neue Geld könnte auch über eine jährliche Bürgerdividende von 500 bis 1’000 Franken pro Kopf an uns fliessen.  </vt:lpstr>
      <vt:lpstr>Nun, das bleibt ja dann Ihnen überlassen.  Wie dem auch sei…</vt:lpstr>
      <vt:lpstr>Entscheidend ist…</vt:lpstr>
      <vt:lpstr>Ja zum Bankenplatz Schweiz</vt:lpstr>
      <vt:lpstr>Grossbanken gehen mehr Risiken ein als sie allein tragen können und müssen vom Staat mit Steuergeldern gerettet werden.  Sie sind too-big-too-fail…</vt:lpstr>
      <vt:lpstr>Bei Insolvenz einer Grossbank…</vt:lpstr>
      <vt:lpstr>Die wirtschaftlichen Folgen wären katastrophal.  Kein Staat kann dieses Risiko eingehen.</vt:lpstr>
      <vt:lpstr>Die heutige Bankenregulierung ist mangelhaft…</vt:lpstr>
      <vt:lpstr>…Ausserdem haben regionale Banken Nachteile!</vt:lpstr>
      <vt:lpstr>Die Lösung?! Kundengelder sichern statt Banken retten!</vt:lpstr>
      <vt:lpstr>Mit Vollgeld werden alle Guthaben auf unseren Konten zu gesetzlichen Zahlungsmittel…  …sozusagen zu elektronischem Bargeld.</vt:lpstr>
      <vt:lpstr>Wenn eine Bank in Konkurs gerät…</vt:lpstr>
      <vt:lpstr>Banken verwalten unser Geld nur noch als Treuhänder…</vt:lpstr>
      <vt:lpstr>Vollgeld fördert das traditionelle Bankgeschäft.</vt:lpstr>
      <vt:lpstr>Banken können mit Vollgeld…</vt:lpstr>
      <vt:lpstr>Die Postfinance macht’s vor!</vt:lpstr>
      <vt:lpstr>So kann auch die Bankenregulierung grundlegend vereinfacht werden…</vt:lpstr>
      <vt:lpstr>Das Problem an der Wurzel packen</vt:lpstr>
      <vt:lpstr>..das wäre ein Standortvorteil des Schweizer Finanzplatzes im globalen Wettbewerb! </vt:lpstr>
      <vt:lpstr>Regionale Banken könnten aufatmen...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Simon</dc:creator>
  <cp:lastModifiedBy>Thomas Mayer</cp:lastModifiedBy>
  <cp:revision>124</cp:revision>
  <dcterms:created xsi:type="dcterms:W3CDTF">2016-03-11T09:57:45Z</dcterms:created>
  <dcterms:modified xsi:type="dcterms:W3CDTF">2017-10-05T03:17:56Z</dcterms:modified>
</cp:coreProperties>
</file>