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84" r:id="rId4"/>
    <p:sldId id="285" r:id="rId5"/>
    <p:sldId id="261" r:id="rId6"/>
    <p:sldId id="266" r:id="rId7"/>
    <p:sldId id="267" r:id="rId8"/>
    <p:sldId id="268" r:id="rId9"/>
    <p:sldId id="276" r:id="rId10"/>
    <p:sldId id="270" r:id="rId11"/>
    <p:sldId id="273" r:id="rId12"/>
    <p:sldId id="275" r:id="rId13"/>
    <p:sldId id="299" r:id="rId14"/>
    <p:sldId id="300" r:id="rId15"/>
    <p:sldId id="272" r:id="rId16"/>
    <p:sldId id="283" r:id="rId1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C32332"/>
    <a:srgbClr val="CC0000"/>
    <a:srgbClr val="FFFFFF"/>
    <a:srgbClr val="CC0099"/>
    <a:srgbClr val="B88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5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4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FF90-7D72-4492-9F26-4A0D95F6095B}" type="datetimeFigureOut">
              <a:rPr lang="de-CH" smtClean="0"/>
              <a:t>01.05.2016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07693-675B-4270-B5A5-AB03126B503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81572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FF90-7D72-4492-9F26-4A0D95F6095B}" type="datetimeFigureOut">
              <a:rPr lang="de-CH" smtClean="0"/>
              <a:t>01.05.2016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07693-675B-4270-B5A5-AB03126B503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28978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FF90-7D72-4492-9F26-4A0D95F6095B}" type="datetimeFigureOut">
              <a:rPr lang="de-CH" smtClean="0"/>
              <a:t>01.05.2016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07693-675B-4270-B5A5-AB03126B503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92651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FF90-7D72-4492-9F26-4A0D95F6095B}" type="datetimeFigureOut">
              <a:rPr lang="de-CH" smtClean="0"/>
              <a:t>01.05.2016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07693-675B-4270-B5A5-AB03126B503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90146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FF90-7D72-4492-9F26-4A0D95F6095B}" type="datetimeFigureOut">
              <a:rPr lang="de-CH" smtClean="0"/>
              <a:t>01.05.2016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07693-675B-4270-B5A5-AB03126B503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15090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FF90-7D72-4492-9F26-4A0D95F6095B}" type="datetimeFigureOut">
              <a:rPr lang="de-CH" smtClean="0"/>
              <a:t>01.05.2016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07693-675B-4270-B5A5-AB03126B503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04550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FF90-7D72-4492-9F26-4A0D95F6095B}" type="datetimeFigureOut">
              <a:rPr lang="de-CH" smtClean="0"/>
              <a:t>01.05.2016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07693-675B-4270-B5A5-AB03126B503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67593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FF90-7D72-4492-9F26-4A0D95F6095B}" type="datetimeFigureOut">
              <a:rPr lang="de-CH" smtClean="0"/>
              <a:t>01.05.2016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07693-675B-4270-B5A5-AB03126B503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47396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FF90-7D72-4492-9F26-4A0D95F6095B}" type="datetimeFigureOut">
              <a:rPr lang="de-CH" smtClean="0"/>
              <a:t>01.05.2016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07693-675B-4270-B5A5-AB03126B503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19070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FF90-7D72-4492-9F26-4A0D95F6095B}" type="datetimeFigureOut">
              <a:rPr lang="de-CH" smtClean="0"/>
              <a:t>01.05.2016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07693-675B-4270-B5A5-AB03126B503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05610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FF90-7D72-4492-9F26-4A0D95F6095B}" type="datetimeFigureOut">
              <a:rPr lang="de-CH" smtClean="0"/>
              <a:t>01.05.2016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07693-675B-4270-B5A5-AB03126B503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37318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AFF90-7D72-4492-9F26-4A0D95F6095B}" type="datetimeFigureOut">
              <a:rPr lang="de-CH" smtClean="0"/>
              <a:t>01.05.2016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07693-675B-4270-B5A5-AB03126B503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42774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jpeg"/><Relationship Id="rId3" Type="http://schemas.openxmlformats.org/officeDocument/2006/relationships/image" Target="../media/image2.jpeg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2" Type="http://schemas.openxmlformats.org/officeDocument/2006/relationships/image" Target="../media/image28.jpeg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11" Type="http://schemas.openxmlformats.org/officeDocument/2006/relationships/image" Target="../media/image35.jpeg"/><Relationship Id="rId5" Type="http://schemas.openxmlformats.org/officeDocument/2006/relationships/image" Target="../media/image30.jpeg"/><Relationship Id="rId15" Type="http://schemas.openxmlformats.org/officeDocument/2006/relationships/image" Target="../media/image39.jpeg"/><Relationship Id="rId10" Type="http://schemas.openxmlformats.org/officeDocument/2006/relationships/image" Target="../media/image34.jpeg"/><Relationship Id="rId4" Type="http://schemas.openxmlformats.org/officeDocument/2006/relationships/image" Target="../media/image29.jpeg"/><Relationship Id="rId9" Type="http://schemas.openxmlformats.org/officeDocument/2006/relationships/image" Target="../media/image33.jpeg"/><Relationship Id="rId1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2812473" y="175952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CH" dirty="0"/>
          </a:p>
        </p:txBody>
      </p:sp>
      <p:pic>
        <p:nvPicPr>
          <p:cNvPr id="1026" name="Picture 2" descr="http://previews.123rf.com/images/stval/stval1202/stval120200004/12252550-3D-Mann-mit-einem-roten-Fragezeichen-Lizenzfreie-Bild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802" y="2022764"/>
            <a:ext cx="4389267" cy="4835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969818" y="711460"/>
            <a:ext cx="101692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9600" dirty="0"/>
              <a:t>Was will die				 ?</a:t>
            </a:r>
          </a:p>
        </p:txBody>
      </p:sp>
      <p:pic>
        <p:nvPicPr>
          <p:cNvPr id="9" name="Picture 2" descr="http://www.vollgeld-initiative.ch/fa/img/_processed_/csm_logo_vollgeld-initiative_2014_05_cb44f29e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145" y="702163"/>
            <a:ext cx="3105072" cy="124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074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Daniel Meier\Desktop\Graphik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676275"/>
            <a:ext cx="10839450" cy="763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6479381" y="1104900"/>
            <a:ext cx="5257801" cy="72335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7" name="Rechteck 6"/>
          <p:cNvSpPr/>
          <p:nvPr/>
        </p:nvSpPr>
        <p:spPr>
          <a:xfrm>
            <a:off x="1683422" y="6842502"/>
            <a:ext cx="5219699" cy="1480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Rechteck 8"/>
          <p:cNvSpPr/>
          <p:nvPr/>
        </p:nvSpPr>
        <p:spPr>
          <a:xfrm>
            <a:off x="6479381" y="278647"/>
            <a:ext cx="4845845" cy="8572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el 3"/>
          <p:cNvSpPr txBox="1">
            <a:spLocks/>
          </p:cNvSpPr>
          <p:nvPr/>
        </p:nvSpPr>
        <p:spPr>
          <a:xfrm>
            <a:off x="552450" y="467207"/>
            <a:ext cx="8634287" cy="480131"/>
          </a:xfrm>
          <a:prstGeom prst="rect">
            <a:avLst/>
          </a:prstGeom>
        </p:spPr>
        <p:txBody>
          <a:bodyPr wrap="non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2800" b="1" dirty="0"/>
              <a:t>5. Funktionsweise des heutigen </a:t>
            </a:r>
            <a:r>
              <a:rPr lang="de-CH" sz="2800" b="1" dirty="0" err="1"/>
              <a:t>fraktionalen</a:t>
            </a:r>
            <a:r>
              <a:rPr lang="de-CH" sz="2800" b="1" dirty="0"/>
              <a:t> Reservesystems</a:t>
            </a:r>
          </a:p>
        </p:txBody>
      </p:sp>
      <p:pic>
        <p:nvPicPr>
          <p:cNvPr id="10" name="Picture 2" descr="http://www.vollgeld-initiative.ch/fa/img/_processed_/csm_logo_vollgeld-initiative_2014_05_cb44f29e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6" y="6009322"/>
            <a:ext cx="1570265" cy="62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bgerundete rechteckige Legende 10"/>
          <p:cNvSpPr/>
          <p:nvPr/>
        </p:nvSpPr>
        <p:spPr>
          <a:xfrm>
            <a:off x="307181" y="4191000"/>
            <a:ext cx="1915421" cy="1009650"/>
          </a:xfrm>
          <a:prstGeom prst="wedgeRoundRectCallout">
            <a:avLst>
              <a:gd name="adj1" fmla="val 94536"/>
              <a:gd name="adj2" fmla="val 41745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CH" sz="2000" b="1" dirty="0">
                <a:solidFill>
                  <a:srgbClr val="FF0000"/>
                </a:solidFill>
              </a:rPr>
              <a:t>90% Buchgeld</a:t>
            </a:r>
          </a:p>
          <a:p>
            <a:r>
              <a:rPr lang="de-CH" sz="2000" b="1" dirty="0">
                <a:solidFill>
                  <a:srgbClr val="FF0000"/>
                </a:solidFill>
              </a:rPr>
              <a:t>10% Bargeld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1430000" y="6488668"/>
            <a:ext cx="748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11/16</a:t>
            </a:r>
          </a:p>
        </p:txBody>
      </p:sp>
      <p:sp>
        <p:nvSpPr>
          <p:cNvPr id="8" name="Wolkenförmige Legende 7"/>
          <p:cNvSpPr/>
          <p:nvPr/>
        </p:nvSpPr>
        <p:spPr>
          <a:xfrm>
            <a:off x="5043055" y="4191000"/>
            <a:ext cx="1642304" cy="1009650"/>
          </a:xfrm>
          <a:prstGeom prst="cloudCallout">
            <a:avLst>
              <a:gd name="adj1" fmla="val -62170"/>
              <a:gd name="adj2" fmla="val 43289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b="1" dirty="0"/>
              <a:t>Finanz-blasen</a:t>
            </a:r>
          </a:p>
        </p:txBody>
      </p:sp>
      <p:pic>
        <p:nvPicPr>
          <p:cNvPr id="16" name="Picture 8" descr="http://www.tipps.net/wp-content/uploads/2013/01/wasserfuehrende-kaminoefen-nachteil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409" y="5816339"/>
            <a:ext cx="687976" cy="52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7550728" y="2394420"/>
            <a:ext cx="4554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/>
              <a:t>Anreiz zur Geldmengenaufblähung</a:t>
            </a:r>
          </a:p>
        </p:txBody>
      </p:sp>
      <p:pic>
        <p:nvPicPr>
          <p:cNvPr id="18" name="Picture 8" descr="http://www.tipps.net/wp-content/uploads/2013/01/wasserfuehrende-kaminoefen-nachteil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177" y="2366848"/>
            <a:ext cx="687976" cy="52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http://www.tipps.net/wp-content/uploads/2013/01/wasserfuehrende-kaminoefen-nachteil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877" y="2948271"/>
            <a:ext cx="687976" cy="52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http://www.tipps.net/wp-content/uploads/2013/01/wasserfuehrende-kaminoefen-nachteil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877" y="3536053"/>
            <a:ext cx="687976" cy="52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http://www.tipps.net/wp-content/uploads/2013/01/wasserfuehrende-kaminoefen-nachteil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662" y="4094182"/>
            <a:ext cx="687976" cy="52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http://www.tipps.net/wp-content/uploads/2013/01/wasserfuehrende-kaminoefen-nachteil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877" y="4652311"/>
            <a:ext cx="687976" cy="52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http://www.tipps.net/wp-content/uploads/2013/01/wasserfuehrende-kaminoefen-nachteil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409" y="5234916"/>
            <a:ext cx="687976" cy="52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feld 24"/>
          <p:cNvSpPr txBox="1"/>
          <p:nvPr/>
        </p:nvSpPr>
        <p:spPr>
          <a:xfrm>
            <a:off x="7550728" y="2977094"/>
            <a:ext cx="4554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/>
              <a:t>Finanzblasen -&gt; Wirtschaftskrisen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7565611" y="3572638"/>
            <a:ext cx="4554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/>
              <a:t>nicht krisensicheres Buchgeld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7565611" y="4125800"/>
            <a:ext cx="4554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/>
              <a:t>Buchgeld nicht von SNB garantiert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7573245" y="4680340"/>
            <a:ext cx="4554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/>
              <a:t>Systemzwang Buchgeld = Schulden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7565611" y="5263641"/>
            <a:ext cx="4554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/>
              <a:t>Kontoinhaber = Zwangsgläubiger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7565611" y="5812690"/>
            <a:ext cx="4554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err="1"/>
              <a:t>tbtf</a:t>
            </a:r>
            <a:r>
              <a:rPr lang="de-CH" sz="2400" dirty="0"/>
              <a:t> = Steuerzahler in Geiselhaft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6984409" y="1490484"/>
            <a:ext cx="4554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600" b="1" dirty="0">
                <a:solidFill>
                  <a:srgbClr val="FF0000"/>
                </a:solidFill>
              </a:rPr>
              <a:t>System-Nachteile:</a:t>
            </a:r>
          </a:p>
        </p:txBody>
      </p:sp>
    </p:spTree>
    <p:extLst>
      <p:ext uri="{BB962C8B-B14F-4D97-AF65-F5344CB8AC3E}">
        <p14:creationId xmlns:p14="http://schemas.microsoft.com/office/powerpoint/2010/main" val="262528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12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634" y="1023253"/>
            <a:ext cx="4698521" cy="6734990"/>
          </a:xfrm>
          <a:prstGeom prst="rect">
            <a:avLst/>
          </a:prstGeom>
        </p:spPr>
      </p:pic>
      <p:sp>
        <p:nvSpPr>
          <p:cNvPr id="2" name="Titel 3"/>
          <p:cNvSpPr txBox="1">
            <a:spLocks/>
          </p:cNvSpPr>
          <p:nvPr/>
        </p:nvSpPr>
        <p:spPr>
          <a:xfrm>
            <a:off x="552450" y="467207"/>
            <a:ext cx="11230447" cy="480131"/>
          </a:xfrm>
          <a:prstGeom prst="rect">
            <a:avLst/>
          </a:prstGeom>
        </p:spPr>
        <p:txBody>
          <a:bodyPr wrap="non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2800" b="1" dirty="0"/>
              <a:t>6. Funktionsweise des Vollgeld-Systems: Viele meinen, es sei schon heute so!</a:t>
            </a:r>
          </a:p>
        </p:txBody>
      </p:sp>
      <p:pic>
        <p:nvPicPr>
          <p:cNvPr id="7" name="Picture 2" descr="http://www.vollgeld-initiative.ch/fa/img/_processed_/csm_logo_vollgeld-initiative_2014_05_cb44f29e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99" y="5965779"/>
            <a:ext cx="1570265" cy="62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Gerade Verbindung mit Pfeil 8"/>
          <p:cNvCxnSpPr/>
          <p:nvPr/>
        </p:nvCxnSpPr>
        <p:spPr>
          <a:xfrm flipH="1">
            <a:off x="2492790" y="2569029"/>
            <a:ext cx="955754" cy="887529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>
            <a:off x="3409409" y="2569029"/>
            <a:ext cx="252599" cy="3251200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/>
          <p:cNvSpPr txBox="1"/>
          <p:nvPr/>
        </p:nvSpPr>
        <p:spPr>
          <a:xfrm>
            <a:off x="11423918" y="6488668"/>
            <a:ext cx="768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12/14</a:t>
            </a:r>
          </a:p>
        </p:txBody>
      </p:sp>
      <p:sp>
        <p:nvSpPr>
          <p:cNvPr id="14" name="Freihandform 13"/>
          <p:cNvSpPr/>
          <p:nvPr/>
        </p:nvSpPr>
        <p:spPr>
          <a:xfrm>
            <a:off x="4848380" y="2320306"/>
            <a:ext cx="1269180" cy="1148607"/>
          </a:xfrm>
          <a:custGeom>
            <a:avLst/>
            <a:gdLst>
              <a:gd name="connsiteX0" fmla="*/ 0 w 1037267"/>
              <a:gd name="connsiteY0" fmla="*/ 0 h 777482"/>
              <a:gd name="connsiteX1" fmla="*/ 711200 w 1037267"/>
              <a:gd name="connsiteY1" fmla="*/ 101600 h 777482"/>
              <a:gd name="connsiteX2" fmla="*/ 1030514 w 1037267"/>
              <a:gd name="connsiteY2" fmla="*/ 406400 h 777482"/>
              <a:gd name="connsiteX3" fmla="*/ 928914 w 1037267"/>
              <a:gd name="connsiteY3" fmla="*/ 740229 h 777482"/>
              <a:gd name="connsiteX4" fmla="*/ 928914 w 1037267"/>
              <a:gd name="connsiteY4" fmla="*/ 754743 h 777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7267" h="777482">
                <a:moveTo>
                  <a:pt x="0" y="0"/>
                </a:moveTo>
                <a:cubicBezTo>
                  <a:pt x="269724" y="16933"/>
                  <a:pt x="539448" y="33867"/>
                  <a:pt x="711200" y="101600"/>
                </a:cubicBezTo>
                <a:cubicBezTo>
                  <a:pt x="882952" y="169333"/>
                  <a:pt x="994228" y="299962"/>
                  <a:pt x="1030514" y="406400"/>
                </a:cubicBezTo>
                <a:cubicBezTo>
                  <a:pt x="1066800" y="512838"/>
                  <a:pt x="945847" y="682172"/>
                  <a:pt x="928914" y="740229"/>
                </a:cubicBezTo>
                <a:cubicBezTo>
                  <a:pt x="911981" y="798286"/>
                  <a:pt x="920447" y="776514"/>
                  <a:pt x="928914" y="754743"/>
                </a:cubicBezTo>
              </a:path>
            </a:pathLst>
          </a:custGeom>
          <a:noFill/>
          <a:ln w="57150"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17" name="Gerader Verbinder 16"/>
          <p:cNvCxnSpPr/>
          <p:nvPr/>
        </p:nvCxnSpPr>
        <p:spPr>
          <a:xfrm>
            <a:off x="3578291" y="2786743"/>
            <a:ext cx="732452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Gerader Verbinder 21"/>
          <p:cNvCxnSpPr/>
          <p:nvPr/>
        </p:nvCxnSpPr>
        <p:spPr>
          <a:xfrm>
            <a:off x="3944517" y="3122729"/>
            <a:ext cx="5424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0" descr="http://www.tipps.net/wp-content/uploads/2013/01/wasserfuehrende-kaminoefen-vorteil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584" y="1804378"/>
            <a:ext cx="674416" cy="515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://www.tipps.net/wp-content/uploads/2013/01/wasserfuehrende-kaminoefen-vorteil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546" y="2348648"/>
            <a:ext cx="674416" cy="515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http://www.tipps.net/wp-content/uploads/2013/01/wasserfuehrende-kaminoefen-vorteil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546" y="2893225"/>
            <a:ext cx="674416" cy="515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http://www.tipps.net/wp-content/uploads/2013/01/wasserfuehrende-kaminoefen-vorteil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632" y="3437802"/>
            <a:ext cx="674416" cy="515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http://www.tipps.net/wp-content/uploads/2013/01/wasserfuehrende-kaminoefen-vorteil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632" y="3982072"/>
            <a:ext cx="674416" cy="515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http://www.tipps.net/wp-content/uploads/2013/01/wasserfuehrende-kaminoefen-vorteil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584" y="4526342"/>
            <a:ext cx="674416" cy="515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http://www.tipps.net/wp-content/uploads/2013/01/wasserfuehrende-kaminoefen-vorteil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584" y="5069870"/>
            <a:ext cx="674416" cy="515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http://www.tipps.net/wp-content/uploads/2013/01/wasserfuehrende-kaminoefen-vorteil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632" y="5613398"/>
            <a:ext cx="674416" cy="515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feld 23"/>
          <p:cNvSpPr txBox="1"/>
          <p:nvPr/>
        </p:nvSpPr>
        <p:spPr>
          <a:xfrm>
            <a:off x="7061771" y="1831751"/>
            <a:ext cx="5014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/>
              <a:t>Buchgeld wird krisensicher wie Bargeld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7061767" y="2370421"/>
            <a:ext cx="4861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/>
              <a:t>SNB kann wieder Geldmenge steuern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7061767" y="2915799"/>
            <a:ext cx="5014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/>
              <a:t>Weniger Finanzblasen, weniger Krisen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7061768" y="3454470"/>
            <a:ext cx="5014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err="1"/>
              <a:t>tbtf</a:t>
            </a:r>
            <a:r>
              <a:rPr lang="de-CH" sz="2400" dirty="0"/>
              <a:t>-Problem systemisch elegant gelöst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7061767" y="3969817"/>
            <a:ext cx="5014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/>
              <a:t>Weniger Regulierung für Banken nötig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7061765" y="4514394"/>
            <a:ext cx="5072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/>
              <a:t>Banken werden normale Unternehmen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7061766" y="5069128"/>
            <a:ext cx="4861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/>
              <a:t>Geldschöpfungsgewinne realisierbar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7061766" y="5623862"/>
            <a:ext cx="4861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/>
              <a:t>Schuldfreies Wachstum wird möglich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6536584" y="1102822"/>
            <a:ext cx="4537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600" b="1" dirty="0">
                <a:solidFill>
                  <a:srgbClr val="FF0000"/>
                </a:solidFill>
              </a:rPr>
              <a:t>System-Vorteile:</a:t>
            </a:r>
          </a:p>
        </p:txBody>
      </p:sp>
      <p:sp>
        <p:nvSpPr>
          <p:cNvPr id="5" name="Rechteck 4"/>
          <p:cNvSpPr/>
          <p:nvPr/>
        </p:nvSpPr>
        <p:spPr>
          <a:xfrm>
            <a:off x="1509486" y="6858000"/>
            <a:ext cx="4826669" cy="13570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9170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4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/>
          <p:cNvSpPr txBox="1"/>
          <p:nvPr/>
        </p:nvSpPr>
        <p:spPr>
          <a:xfrm>
            <a:off x="8411277" y="4323828"/>
            <a:ext cx="33743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/>
              <a:t>Bisher: zwangsweiser Kredit des Kontoinhabers an die Bank</a:t>
            </a:r>
          </a:p>
          <a:p>
            <a:r>
              <a:rPr lang="de-CH" sz="4800" b="1" dirty="0">
                <a:sym typeface="Wingdings" panose="05000000000000000000" pitchFamily="2" charset="2"/>
              </a:rPr>
              <a:t>	</a:t>
            </a:r>
            <a:endParaRPr lang="de-CH" sz="4800" b="1" dirty="0"/>
          </a:p>
        </p:txBody>
      </p:sp>
      <p:pic>
        <p:nvPicPr>
          <p:cNvPr id="24" name="Picture 2" descr="http://www.vollgeld-initiative.ch/fa/img/_processed_/csm_logo_vollgeld-initiative_2014_05_cb44f29e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30" y="5791199"/>
            <a:ext cx="2286000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Bildergebnis für schweizerische nationalban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396" y="854373"/>
            <a:ext cx="1231425" cy="92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allstreetnewbie.com/wp-content/uploads/2016/02/orlando-bank-web-desig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6" y="2173305"/>
            <a:ext cx="1814302" cy="165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allstreetnewbie.com/wp-content/uploads/2016/02/orlando-bank-web-desig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417" y="5052436"/>
            <a:ext cx="1814302" cy="165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allstreetnewbie.com/wp-content/uploads/2016/02/orlando-bank-web-desig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885" y="2173305"/>
            <a:ext cx="1814302" cy="165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ogen 2"/>
          <p:cNvSpPr/>
          <p:nvPr/>
        </p:nvSpPr>
        <p:spPr>
          <a:xfrm rot="19015278">
            <a:off x="1391113" y="1502464"/>
            <a:ext cx="5606870" cy="5491801"/>
          </a:xfrm>
          <a:prstGeom prst="arc">
            <a:avLst/>
          </a:prstGeom>
          <a:ln w="76200">
            <a:solidFill>
              <a:srgbClr val="00206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Bogen 6"/>
          <p:cNvSpPr/>
          <p:nvPr/>
        </p:nvSpPr>
        <p:spPr>
          <a:xfrm rot="4671165">
            <a:off x="2791428" y="1577928"/>
            <a:ext cx="4221048" cy="5491801"/>
          </a:xfrm>
          <a:prstGeom prst="arc">
            <a:avLst/>
          </a:prstGeom>
          <a:ln w="76200">
            <a:solidFill>
              <a:srgbClr val="00206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Bogen 7"/>
          <p:cNvSpPr/>
          <p:nvPr/>
        </p:nvSpPr>
        <p:spPr>
          <a:xfrm rot="10482208">
            <a:off x="1258081" y="874288"/>
            <a:ext cx="3872593" cy="5491801"/>
          </a:xfrm>
          <a:prstGeom prst="arc">
            <a:avLst/>
          </a:prstGeom>
          <a:ln w="76200">
            <a:solidFill>
              <a:srgbClr val="00206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" name="Textfeld 5"/>
          <p:cNvSpPr txBox="1"/>
          <p:nvPr/>
        </p:nvSpPr>
        <p:spPr>
          <a:xfrm>
            <a:off x="2924631" y="2930403"/>
            <a:ext cx="31129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Heute: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Alles elektronische Geld ist in der Verfügungsgewalt der Banken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Zahlungsverkehr läuft nur zwischen Banken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2710650" y="2202110"/>
            <a:ext cx="3425783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b="1" dirty="0">
                <a:solidFill>
                  <a:srgbClr val="C32332"/>
                </a:solidFill>
              </a:rPr>
              <a:t>Umstellungstag: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b="1" dirty="0">
                <a:solidFill>
                  <a:srgbClr val="C32332"/>
                </a:solidFill>
              </a:rPr>
              <a:t>Alles elektronische Geld auf Zahlungskonten wird aus der Bankbilanz ausgebucht und temporär mit SNB-Kredit ersetzt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b="1" dirty="0">
                <a:solidFill>
                  <a:srgbClr val="C32332"/>
                </a:solidFill>
              </a:rPr>
              <a:t>Zahlungsverkehr läuft ausserhalb der Bankbilanzen direkt zwischen den Zahlungsverkehrskonten</a:t>
            </a:r>
          </a:p>
        </p:txBody>
      </p:sp>
      <p:pic>
        <p:nvPicPr>
          <p:cNvPr id="11" name="Picture 4" descr="http://www.hyposalzburg.at/eBusiness/services/resources/media/387520708185123358-391291501365451177_393092037555539065-394539884947220239-1-1-NA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705" y="5785938"/>
            <a:ext cx="861410" cy="555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www.hyposalzburg.at/eBusiness/services/resources/media/387520708185123358-391291501365451177_393092037555539065-394539884947220239-1-1-NA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429" y="2840682"/>
            <a:ext cx="861410" cy="555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hyposalzburg.at/eBusiness/services/resources/media/387520708185123358-391291501365451177_393092037555539065-394539884947220239-1-1-NA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620" y="2840682"/>
            <a:ext cx="861410" cy="555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r.photos3.fotosearch.com/bthumb/CSP/CSP352/k352375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477" y="94737"/>
            <a:ext cx="776288" cy="77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://sr.photos3.fotosearch.com/bthumb/CSP/CSP352/k352375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666" y="40418"/>
            <a:ext cx="776288" cy="77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ttp://sr.photos3.fotosearch.com/bthumb/CSP/CSP352/k352375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231" y="50341"/>
            <a:ext cx="776288" cy="77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feil nach links und rechts 9"/>
          <p:cNvSpPr/>
          <p:nvPr/>
        </p:nvSpPr>
        <p:spPr>
          <a:xfrm rot="1648328">
            <a:off x="2945775" y="2533687"/>
            <a:ext cx="3102943" cy="484909"/>
          </a:xfrm>
          <a:prstGeom prst="leftRightArrow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1" name="Pfeil nach links und rechts 20"/>
          <p:cNvSpPr/>
          <p:nvPr/>
        </p:nvSpPr>
        <p:spPr>
          <a:xfrm rot="5178821">
            <a:off x="1773978" y="3456240"/>
            <a:ext cx="2499182" cy="484909"/>
          </a:xfrm>
          <a:prstGeom prst="leftRightArrow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2" name="Pfeil nach links und rechts 21"/>
          <p:cNvSpPr/>
          <p:nvPr/>
        </p:nvSpPr>
        <p:spPr>
          <a:xfrm rot="19739943">
            <a:off x="3090411" y="4290782"/>
            <a:ext cx="2956990" cy="484909"/>
          </a:xfrm>
          <a:prstGeom prst="leftRightArrow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4" name="Rechteck 13"/>
          <p:cNvSpPr/>
          <p:nvPr/>
        </p:nvSpPr>
        <p:spPr>
          <a:xfrm>
            <a:off x="3417254" y="24883"/>
            <a:ext cx="1886465" cy="8749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el 3"/>
          <p:cNvSpPr txBox="1">
            <a:spLocks/>
          </p:cNvSpPr>
          <p:nvPr/>
        </p:nvSpPr>
        <p:spPr>
          <a:xfrm>
            <a:off x="552450" y="467207"/>
            <a:ext cx="11117036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2800" b="1" dirty="0"/>
              <a:t>7. Umstellung vom </a:t>
            </a:r>
            <a:r>
              <a:rPr lang="de-CH" sz="2800" b="1" dirty="0" err="1"/>
              <a:t>fraktionalen</a:t>
            </a:r>
            <a:r>
              <a:rPr lang="de-CH" sz="2800" b="1" dirty="0"/>
              <a:t> Reservesystem zum Vollgeld-System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8369772" y="1845306"/>
            <a:ext cx="35728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/>
              <a:t>Folgen:</a:t>
            </a:r>
          </a:p>
          <a:p>
            <a:r>
              <a:rPr lang="de-CH" sz="2400" dirty="0"/>
              <a:t>Das Zahlungsverkehrskonto bekommt eine neue rechtliche und wirtschaftliche Stellung.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7440892" y="4274850"/>
            <a:ext cx="4751108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2400" dirty="0"/>
              <a:t>Neu: rechtlich und technisch unabhängiges «</a:t>
            </a:r>
            <a:r>
              <a:rPr lang="de-CH" sz="2400" b="1" dirty="0">
                <a:solidFill>
                  <a:srgbClr val="FF0000"/>
                </a:solidFill>
              </a:rPr>
              <a:t>elektronisches Portemonnaie</a:t>
            </a:r>
            <a:r>
              <a:rPr lang="de-CH" sz="2400" dirty="0"/>
              <a:t>» in ausschliesslicher Verfügungsgewalt des Inhabers</a:t>
            </a:r>
          </a:p>
          <a:p>
            <a:r>
              <a:rPr lang="de-CH" dirty="0"/>
              <a:t> 		</a:t>
            </a:r>
            <a:r>
              <a:rPr lang="de-CH" sz="6600" b="1" dirty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endParaRPr lang="de-CH" sz="6600" b="1" dirty="0">
              <a:solidFill>
                <a:srgbClr val="FF000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8072564" y="1310261"/>
            <a:ext cx="3958207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2400" dirty="0"/>
              <a:t>Banken bekommen genug Zeit, um den Übergangskredit von der SNB zu tilgen. </a:t>
            </a:r>
          </a:p>
          <a:p>
            <a:r>
              <a:rPr lang="de-CH" sz="2400" dirty="0"/>
              <a:t>Finanzierung im Normalfall: am Geld- und Kapitalmarkt.</a:t>
            </a:r>
          </a:p>
          <a:p>
            <a:r>
              <a:rPr lang="de-CH" sz="2400" dirty="0"/>
              <a:t>Bei Bedarf: Kreditvergabe der SNB an die Banken möglich.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11423918" y="6488668"/>
            <a:ext cx="768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13/16</a:t>
            </a:r>
          </a:p>
        </p:txBody>
      </p:sp>
    </p:spTree>
    <p:extLst>
      <p:ext uri="{BB962C8B-B14F-4D97-AF65-F5344CB8AC3E}">
        <p14:creationId xmlns:p14="http://schemas.microsoft.com/office/powerpoint/2010/main" val="329152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7 L 0.0431 -0.1629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8" y="-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7 L -0.08386 0.1192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93" y="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7.40741E-7 L -0.13659 -0.11273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36" y="-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3.7037E-7 L -0.15118 0.3842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21" y="1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48148E-6 L 0.02135 0.82199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7" y="4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11111E-6 L 0.19296 0.39074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57" y="2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15" grpId="0" animBg="1"/>
      <p:bldP spid="10" grpId="0" animBg="1"/>
      <p:bldP spid="21" grpId="0" animBg="1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35" y="815896"/>
            <a:ext cx="5310606" cy="5932673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-971503" y="148055"/>
            <a:ext cx="117501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4400" dirty="0"/>
              <a:t>			</a:t>
            </a:r>
            <a:r>
              <a:rPr lang="de-CH" sz="2400" b="1" dirty="0"/>
              <a:t>BANK</a:t>
            </a:r>
            <a:r>
              <a:rPr lang="de-CH" sz="4400" dirty="0"/>
              <a:t> Waldstätte Bilanz 31.12.15</a:t>
            </a:r>
          </a:p>
        </p:txBody>
      </p:sp>
      <p:pic>
        <p:nvPicPr>
          <p:cNvPr id="1026" name="Picture 2" descr="Raiffeis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35" y="532776"/>
            <a:ext cx="131445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357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867" y="260928"/>
            <a:ext cx="8749209" cy="2874962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240866" y="3616036"/>
            <a:ext cx="1195113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b="1" dirty="0"/>
              <a:t>Berechnung der allfälligen Finanzierungslücke:</a:t>
            </a:r>
          </a:p>
          <a:p>
            <a:r>
              <a:rPr lang="de-CH" sz="2000" dirty="0"/>
              <a:t>Kundenausleihungen		418</a:t>
            </a:r>
          </a:p>
          <a:p>
            <a:r>
              <a:rPr lang="de-CH" sz="2000" dirty="0"/>
              <a:t>- Kundenanlagegelder (gesch.)	400	(Kundengelder 440 – Wert der Zahlungsverkehrskonten (gesch.) 40)</a:t>
            </a:r>
          </a:p>
          <a:p>
            <a:r>
              <a:rPr lang="de-CH" sz="2000" dirty="0"/>
              <a:t>+ Flüssige Mittel			    2	(Flüssige Mittel braucht es nur noch für eigenen Zahlungsverkehr)</a:t>
            </a:r>
          </a:p>
          <a:p>
            <a:r>
              <a:rPr lang="de-CH" sz="2000" u="sng" dirty="0"/>
              <a:t>Zwischentotal			  16 </a:t>
            </a:r>
          </a:p>
          <a:p>
            <a:r>
              <a:rPr lang="de-CH" sz="2000" dirty="0"/>
              <a:t>+ Guthaben bei SNB (anteilig gesch.) 15	(</a:t>
            </a:r>
            <a:r>
              <a:rPr lang="de-CH" sz="2000" dirty="0" err="1"/>
              <a:t>Vollgeld</a:t>
            </a:r>
            <a:r>
              <a:rPr lang="de-CH" sz="2000" dirty="0"/>
              <a:t> braucht keine Guthaben (Depositen, Deckung) bei SNB)</a:t>
            </a:r>
          </a:p>
          <a:p>
            <a:r>
              <a:rPr lang="de-CH" sz="2000" b="1" u="sng" dirty="0"/>
              <a:t>Netto Übergangskredit		    1</a:t>
            </a:r>
            <a:r>
              <a:rPr lang="de-CH" sz="2000" dirty="0"/>
              <a:t>	(langfristig zu tilgender Übergangskredit der SNB)</a:t>
            </a:r>
            <a:r>
              <a:rPr lang="de-CH" dirty="0"/>
              <a:t>					 </a:t>
            </a:r>
          </a:p>
        </p:txBody>
      </p:sp>
    </p:spTree>
    <p:extLst>
      <p:ext uri="{BB962C8B-B14F-4D97-AF65-F5344CB8AC3E}">
        <p14:creationId xmlns:p14="http://schemas.microsoft.com/office/powerpoint/2010/main" val="3239320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http://www.logoshirt-shop.de/out/pictures/master/product/1/kuehlschrankmagnet-swiss_cross_ro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020" y="2055701"/>
            <a:ext cx="1136640" cy="116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5187" y="204107"/>
            <a:ext cx="10515600" cy="744583"/>
          </a:xfrm>
        </p:spPr>
        <p:txBody>
          <a:bodyPr/>
          <a:lstStyle/>
          <a:p>
            <a:r>
              <a:rPr lang="de-CH" b="1" dirty="0"/>
              <a:t>ZUSAMMENFASSUNG</a:t>
            </a:r>
          </a:p>
        </p:txBody>
      </p:sp>
      <p:pic>
        <p:nvPicPr>
          <p:cNvPr id="5" name="Picture 2" descr="http://www.vollgeld-initiative.ch/fa/img/_processed_/csm_logo_vollgeld-initiative_2014_05_cb44f29e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2469" y="204107"/>
            <a:ext cx="1570265" cy="62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shirta.de/media/catalog/product/cache/1/small_image/295x295/9df78eab33525d08d6e5fb8d27136e95/v/e/verstehen-d752414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79" y="832214"/>
            <a:ext cx="1198562" cy="119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schweizerfranken.net/wp-content/uploads/2012/08/bargeld-schweizer-franke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75" y="2004339"/>
            <a:ext cx="1617230" cy="10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hyposalzburg.at/eBusiness/services/resources/media/387520708185123358-391291501365451177_393092037555539065-394539884947220239-1-1-NA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912" y="2099899"/>
            <a:ext cx="1673525" cy="10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www.forward-darlehen-testsieger.de/images/finanzkris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455" y="3345013"/>
            <a:ext cx="1365315" cy="101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netzfrauen.org/wp-content/uploads/2013/11/banken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464" y="3347962"/>
            <a:ext cx="1283523" cy="100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://cdn.xl.thumbs.canstockphoto.de/canstock21639984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802" y="3360249"/>
            <a:ext cx="1054549" cy="1007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https://encrypted-tbn0.gstatic.com/images?q=tbn:ANd9GcRyuGSdUJ5JCR0pIk5nkgbExb36DhLnoF2Q54VubNKR5hfk9eN0Bw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23" y="3347965"/>
            <a:ext cx="1513770" cy="100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https://www.espazium.ch/uploads/MTQzODMzMjM0Mi0zNjc1ODk1MTUwLTE2OTg1LTE0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39" y="4672937"/>
            <a:ext cx="2035318" cy="749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http://www2.crown.com/images/news/stability_g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211" y="4672937"/>
            <a:ext cx="1449242" cy="67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 descr="http://blog.startups.ch/wp-content/uploads/2007/01/Fotolia_Sparschwein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289" y="5528370"/>
            <a:ext cx="2696495" cy="109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0" name="Picture 24" descr="http://luedenscheid.nsbev.de/typo3temp/_processed_/csm_Stempel_Endlich_Schuldenfrei_lu_n_ro_35368d862d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3083" y="5392400"/>
            <a:ext cx="1739735" cy="1352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1951090" y="958225"/>
            <a:ext cx="103418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dirty="0" err="1"/>
              <a:t>Vollgeld</a:t>
            </a:r>
            <a:r>
              <a:rPr lang="de-CH" sz="2000" dirty="0"/>
              <a:t> ist das, was viele meinen es sei heute schon:</a:t>
            </a:r>
          </a:p>
          <a:p>
            <a:pPr marL="342900" indent="-342900">
              <a:buAutoNum type="alphaLcParenR"/>
            </a:pPr>
            <a:r>
              <a:rPr lang="de-CH" sz="2000" dirty="0"/>
              <a:t>Banken beschaffen zuerst Mittel (Spargelder), danach werden diese als Kredite weitergereicht.</a:t>
            </a:r>
          </a:p>
          <a:p>
            <a:pPr marL="342900" indent="-342900">
              <a:buAutoNum type="alphaLcParenR"/>
            </a:pPr>
            <a:r>
              <a:rPr lang="de-CH" sz="2000" dirty="0"/>
              <a:t>Elektronisches Geld ist gleich krisensicher wie Bargeld.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803503" y="2330736"/>
            <a:ext cx="73884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dirty="0"/>
              <a:t>SNB gibt selber direkt alle Franken aus, sowohl Bargeld wie Buchgeld.</a:t>
            </a:r>
          </a:p>
          <a:p>
            <a:r>
              <a:rPr lang="de-CH" sz="2000" dirty="0"/>
              <a:t>-&gt; Sicheres elektronisches Geld.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811015" y="3637609"/>
            <a:ext cx="6448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dirty="0"/>
              <a:t>Kein </a:t>
            </a:r>
            <a:r>
              <a:rPr lang="de-CH" sz="2000" dirty="0" err="1"/>
              <a:t>tbtf</a:t>
            </a:r>
            <a:r>
              <a:rPr lang="de-CH" sz="2000" dirty="0"/>
              <a:t> mehr, Problem ist endgültig und systemisch gelöst.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2214640" y="5975471"/>
            <a:ext cx="43766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dirty="0"/>
              <a:t>Kein Zwang mehr zur Bankfinanzierung.</a:t>
            </a:r>
            <a:r>
              <a:rPr lang="de-CH" dirty="0"/>
              <a:t> 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8820150" y="5846726"/>
            <a:ext cx="17009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dirty="0"/>
              <a:t>Entschuldung wird möglich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291453" y="4783999"/>
            <a:ext cx="7184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dirty="0"/>
              <a:t>Weniger volatile Finanzmärkte, weniger schwere Wirtschaftskrisen</a:t>
            </a:r>
            <a:r>
              <a:rPr lang="de-CH" dirty="0"/>
              <a:t>.</a:t>
            </a:r>
          </a:p>
        </p:txBody>
      </p:sp>
      <p:pic>
        <p:nvPicPr>
          <p:cNvPr id="1026" name="Picture 2" descr="http://www.menshealth.de/media/mh-183031/300x173/SH_Handschellen_800x533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39" y="5737665"/>
            <a:ext cx="1499054" cy="864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128139" y="1153085"/>
            <a:ext cx="647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4400" dirty="0"/>
              <a:t>1)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128139" y="2236825"/>
            <a:ext cx="647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4400" dirty="0"/>
              <a:t>2)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128139" y="3452943"/>
            <a:ext cx="647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4400" dirty="0"/>
              <a:t>3)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128139" y="4637263"/>
            <a:ext cx="647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4400" dirty="0"/>
              <a:t>4)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128139" y="5692263"/>
            <a:ext cx="647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4400" dirty="0"/>
              <a:t>5)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6808151" y="5683872"/>
            <a:ext cx="647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4400" dirty="0"/>
              <a:t>6)</a:t>
            </a:r>
          </a:p>
        </p:txBody>
      </p:sp>
      <p:cxnSp>
        <p:nvCxnSpPr>
          <p:cNvPr id="15" name="Gerader Verbinder 14"/>
          <p:cNvCxnSpPr/>
          <p:nvPr/>
        </p:nvCxnSpPr>
        <p:spPr>
          <a:xfrm flipV="1">
            <a:off x="575187" y="3332140"/>
            <a:ext cx="5707102" cy="9608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r Verbinder 39"/>
          <p:cNvCxnSpPr/>
          <p:nvPr/>
        </p:nvCxnSpPr>
        <p:spPr>
          <a:xfrm flipH="1" flipV="1">
            <a:off x="575187" y="3291826"/>
            <a:ext cx="5769101" cy="107621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s://encrypted-tbn2.gstatic.com/images?q=tbn:ANd9GcRFSxAMV05t4UkU05v9ycZ8IJMVs1YmAyaMNDIp80POFg7VilFuOaXBZW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027" y="2180428"/>
            <a:ext cx="698525" cy="69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/>
          <p:cNvSpPr/>
          <p:nvPr/>
        </p:nvSpPr>
        <p:spPr>
          <a:xfrm>
            <a:off x="2452914" y="4293002"/>
            <a:ext cx="753998" cy="750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5008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c.mobilegeeks.de/wp-content/uploads/2014/02/Lets-tal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614" y="1164214"/>
            <a:ext cx="9013586" cy="386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imblog.aufeminin.com/blog/D20101207/420823_863949059_fragezeichen_H194459_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73" y="138546"/>
            <a:ext cx="5306291" cy="634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vollgeld-initiative.ch/fa/img/_processed_/csm_logo_vollgeld-initiative_2014_05_cb44f29e0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4578" y="5694219"/>
            <a:ext cx="2331176" cy="93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10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toponline.ch/uploads/pics/barge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65" y="0"/>
            <a:ext cx="12207565" cy="5329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vollgeld-initiative.ch/fa/img/_processed_/csm_logo_vollgeld-initiative_2014_05_cb44f29e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5" y="5627778"/>
            <a:ext cx="2286000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Bildergebnis für bargeld schwei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8657">
            <a:off x="7654834" y="2734067"/>
            <a:ext cx="2347959" cy="1482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ildergebnis für bargeld schwei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4024">
            <a:off x="5645459" y="3139645"/>
            <a:ext cx="2460758" cy="1537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www.cimbanque.com/images/default-source/credit-cards/mastercard-silver.jpg?sfvrsn=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91908">
            <a:off x="6414307" y="2790584"/>
            <a:ext cx="2507624" cy="1586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Bildergebnis für bargeld schweiz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13342">
            <a:off x="7583389" y="3554259"/>
            <a:ext cx="2686050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feil nach rechts 7"/>
          <p:cNvSpPr/>
          <p:nvPr/>
        </p:nvSpPr>
        <p:spPr>
          <a:xfrm rot="20501120">
            <a:off x="1908295" y="4901519"/>
            <a:ext cx="3938974" cy="48181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" name="Ellipse 3"/>
          <p:cNvSpPr/>
          <p:nvPr/>
        </p:nvSpPr>
        <p:spPr>
          <a:xfrm>
            <a:off x="5791200" y="2169136"/>
            <a:ext cx="4821382" cy="3649773"/>
          </a:xfrm>
          <a:prstGeom prst="ellipse">
            <a:avLst/>
          </a:prstGeom>
          <a:noFill/>
          <a:ln w="152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3" name="Textfeld 2"/>
          <p:cNvSpPr txBox="1"/>
          <p:nvPr/>
        </p:nvSpPr>
        <p:spPr>
          <a:xfrm>
            <a:off x="2730137" y="5479997"/>
            <a:ext cx="93530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8000" dirty="0"/>
              <a:t>JA zu echten Franken!</a:t>
            </a:r>
          </a:p>
        </p:txBody>
      </p:sp>
    </p:spTree>
    <p:extLst>
      <p:ext uri="{BB962C8B-B14F-4D97-AF65-F5344CB8AC3E}">
        <p14:creationId xmlns:p14="http://schemas.microsoft.com/office/powerpoint/2010/main" val="4039215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vollgeld-initiative.ch/fa/img/_processed_/csm_Deutsch_Header_vollgeld-initiative_2014_05_d55f3601f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336175" y="1779814"/>
            <a:ext cx="5177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200" dirty="0">
                <a:solidFill>
                  <a:schemeClr val="bg1">
                    <a:lumMod val="65000"/>
                  </a:schemeClr>
                </a:solidFill>
              </a:rPr>
              <a:t>Falsche Vorurteile zu </a:t>
            </a:r>
            <a:r>
              <a:rPr lang="de-CH" sz="3200" dirty="0" err="1">
                <a:solidFill>
                  <a:schemeClr val="bg1">
                    <a:lumMod val="65000"/>
                  </a:schemeClr>
                </a:solidFill>
              </a:rPr>
              <a:t>Vollgeld</a:t>
            </a:r>
            <a:r>
              <a:rPr lang="de-CH" sz="3200" dirty="0">
                <a:solidFill>
                  <a:schemeClr val="bg1">
                    <a:lumMod val="65000"/>
                  </a:schemeClr>
                </a:solidFill>
              </a:rPr>
              <a:t>: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5779020" y="1776046"/>
            <a:ext cx="5177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200" dirty="0"/>
              <a:t>Richtig ist: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8917" y="2450520"/>
            <a:ext cx="4911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400" dirty="0">
                <a:solidFill>
                  <a:schemeClr val="bg1">
                    <a:lumMod val="65000"/>
                  </a:schemeClr>
                </a:solidFill>
              </a:rPr>
              <a:t>Initianten sind naive linke Träumer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779019" y="2450520"/>
            <a:ext cx="6396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400" dirty="0"/>
              <a:t>Angesehene Ökonomen und Fachleute dahinter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68917" y="2853191"/>
            <a:ext cx="504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400" dirty="0">
                <a:solidFill>
                  <a:schemeClr val="bg1">
                    <a:lumMod val="65000"/>
                  </a:schemeClr>
                </a:solidFill>
              </a:rPr>
              <a:t>Neuartiges, gefährliches Experiment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779031" y="2851132"/>
            <a:ext cx="6412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400" dirty="0"/>
              <a:t>Seit langem erfolgreich bewährt, auch in CH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468917" y="4056332"/>
            <a:ext cx="504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400" dirty="0">
                <a:solidFill>
                  <a:schemeClr val="bg1">
                    <a:lumMod val="65000"/>
                  </a:schemeClr>
                </a:solidFill>
              </a:rPr>
              <a:t>Verstaatlichung des Kreditwesens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5779024" y="4035332"/>
            <a:ext cx="5546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400" dirty="0"/>
              <a:t>Kreditwesen bleibt unverändert privat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464557" y="3248738"/>
            <a:ext cx="504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400" dirty="0">
                <a:solidFill>
                  <a:schemeClr val="bg1">
                    <a:lumMod val="65000"/>
                  </a:schemeClr>
                </a:solidFill>
              </a:rPr>
              <a:t>Angriff auf den Bankenplatz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5774671" y="3243192"/>
            <a:ext cx="5703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400" dirty="0"/>
              <a:t>Stabileres Geldwesen stärkt das Banking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473270" y="4451292"/>
            <a:ext cx="504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400" dirty="0">
                <a:solidFill>
                  <a:schemeClr val="bg1">
                    <a:lumMod val="65000"/>
                  </a:schemeClr>
                </a:solidFill>
              </a:rPr>
              <a:t>Inflationäre Staatsfinanzierung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5783377" y="4447858"/>
            <a:ext cx="6412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400" dirty="0"/>
              <a:t>Perfekte Steuerung der Geldmenge durch SNB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473270" y="4868658"/>
            <a:ext cx="504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400" dirty="0">
                <a:solidFill>
                  <a:schemeClr val="bg1">
                    <a:lumMod val="65000"/>
                  </a:schemeClr>
                </a:solidFill>
              </a:rPr>
              <a:t>Nicht realisierbar im Alleingang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5783377" y="4868657"/>
            <a:ext cx="6412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400" dirty="0"/>
              <a:t>Umsetzung ist gut durchdacht und praktikabel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473270" y="5330322"/>
            <a:ext cx="504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400" dirty="0">
                <a:solidFill>
                  <a:schemeClr val="bg1">
                    <a:lumMod val="65000"/>
                  </a:schemeClr>
                </a:solidFill>
              </a:rPr>
              <a:t>SNB wird zu mächtig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5779024" y="5332631"/>
            <a:ext cx="6135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400" dirty="0"/>
              <a:t>SNB bleibt vollkommen ans Gesetz gebunden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473270" y="5747689"/>
            <a:ext cx="504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400" dirty="0" err="1">
                <a:solidFill>
                  <a:schemeClr val="bg1">
                    <a:lumMod val="65000"/>
                  </a:schemeClr>
                </a:solidFill>
              </a:rPr>
              <a:t>Vollgeld</a:t>
            </a:r>
            <a:r>
              <a:rPr lang="de-CH" sz="2400" dirty="0">
                <a:solidFill>
                  <a:schemeClr val="bg1">
                    <a:lumMod val="65000"/>
                  </a:schemeClr>
                </a:solidFill>
              </a:rPr>
              <a:t> überfordert SNB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5779024" y="5745157"/>
            <a:ext cx="6135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400" dirty="0"/>
              <a:t>SNB bekommt ihre ursprüngliche Rolle zurück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464564" y="6195687"/>
            <a:ext cx="5310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400" dirty="0">
                <a:solidFill>
                  <a:schemeClr val="bg1">
                    <a:lumMod val="65000"/>
                  </a:schemeClr>
                </a:solidFill>
              </a:rPr>
              <a:t>Verbot alternativer Zahlungsmittel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5774671" y="6206822"/>
            <a:ext cx="6400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400" dirty="0"/>
              <a:t>Nur Monopol auf Franken, Alternativen zulässig 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464557" y="3646692"/>
            <a:ext cx="5157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400" dirty="0">
                <a:solidFill>
                  <a:schemeClr val="bg1">
                    <a:lumMod val="65000"/>
                  </a:schemeClr>
                </a:solidFill>
              </a:rPr>
              <a:t>Verstaatlichung des Zahlungsverkehrs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5774670" y="3643272"/>
            <a:ext cx="6400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400" dirty="0"/>
              <a:t>Heutige Zahlungsverkehrssysteme bleiben</a:t>
            </a:r>
          </a:p>
        </p:txBody>
      </p:sp>
    </p:spTree>
    <p:extLst>
      <p:ext uri="{BB962C8B-B14F-4D97-AF65-F5344CB8AC3E}">
        <p14:creationId xmlns:p14="http://schemas.microsoft.com/office/powerpoint/2010/main" val="291951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3" grpId="0"/>
      <p:bldP spid="7" grpId="0"/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12716" y="362807"/>
            <a:ext cx="11059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4000" dirty="0"/>
              <a:t>Ordo-liberale, bürgerliche Kernanliegen:</a:t>
            </a:r>
          </a:p>
        </p:txBody>
      </p:sp>
      <p:pic>
        <p:nvPicPr>
          <p:cNvPr id="3" name="Picture 2" descr="http://www.vollgeld-initiative.ch/fa/img/_processed_/csm_logo_vollgeld-initiative_2014_05_cb44f29e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71" y="1526754"/>
            <a:ext cx="1049446" cy="41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vollgeld-initiative.ch/fa/img/_processed_/csm_logo_vollgeld-initiative_2014_05_cb44f29e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71" y="2449689"/>
            <a:ext cx="983344" cy="39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vollgeld-initiative.ch/fa/img/_processed_/csm_logo_vollgeld-initiative_2014_05_cb44f29e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71" y="3338999"/>
            <a:ext cx="983344" cy="39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vollgeld-initiative.ch/fa/img/_processed_/csm_logo_vollgeld-initiative_2014_05_cb44f29e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71" y="4235493"/>
            <a:ext cx="983344" cy="39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vollgeld-initiative.ch/fa/img/_processed_/csm_logo_vollgeld-initiative_2014_05_cb44f29e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71" y="5154077"/>
            <a:ext cx="983344" cy="39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1698171" y="1511345"/>
            <a:ext cx="9840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400" dirty="0"/>
              <a:t>Geld in freier Verfügungsgewalt des Eigentümers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698171" y="2413662"/>
            <a:ext cx="9535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400" dirty="0"/>
              <a:t>Keine systemisch erzwungene Abhängigkeiten (Zwangsgläubiger, TBTF)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698171" y="3304835"/>
            <a:ext cx="8984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400" dirty="0"/>
              <a:t>Geldsystem für alle Wirtschaftssubjekte gleichermassen vorteilhaft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698171" y="4201329"/>
            <a:ext cx="10493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400" dirty="0"/>
              <a:t>Transparentes Geldsystem, einfach verständlich, robust und allgemein akzeptiert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1698171" y="5154077"/>
            <a:ext cx="100438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400" dirty="0"/>
              <a:t>Geldwesen als garantierte und sichere Basisinfrastruktur wie Rechtsstaatlichkeit und Verkehrswesen  </a:t>
            </a:r>
          </a:p>
        </p:txBody>
      </p:sp>
      <p:pic>
        <p:nvPicPr>
          <p:cNvPr id="2052" name="Picture 4" descr="https://encrypted-tbn2.gstatic.com/images?q=tbn:ANd9GcSKLB3_XU-p-WxFwvkbbpSu9OXRBkeR7dEOxagxW-9tEc-707IjO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7993" y="0"/>
            <a:ext cx="2277475" cy="2300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10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www.h2l.de/alt2011/wp-content/uploads/Fotolia_33214236_X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5" y="-6349"/>
            <a:ext cx="2427515" cy="144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2830286" y="1322493"/>
            <a:ext cx="949234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de-CH" sz="3600" dirty="0"/>
              <a:t>Problem des ungedeckten Geldes</a:t>
            </a:r>
          </a:p>
          <a:p>
            <a:pPr marL="342900" indent="-342900">
              <a:buFontTx/>
              <a:buAutoNum type="arabicPeriod"/>
            </a:pPr>
            <a:r>
              <a:rPr lang="de-CH" sz="3600" dirty="0"/>
              <a:t>Problemlösung mittels Vollgeld-System (1891)</a:t>
            </a:r>
          </a:p>
          <a:p>
            <a:pPr marL="342900" indent="-342900">
              <a:buFontTx/>
              <a:buAutoNum type="arabicPeriod"/>
            </a:pPr>
            <a:r>
              <a:rPr lang="de-CH" sz="3600" dirty="0"/>
              <a:t>Umgehung des Vollgeld-Systems mit Buchgeld</a:t>
            </a:r>
          </a:p>
          <a:p>
            <a:pPr marL="342900" indent="-342900">
              <a:buAutoNum type="arabicPeriod"/>
            </a:pPr>
            <a:r>
              <a:rPr lang="de-CH" sz="3600" dirty="0"/>
              <a:t>Problemlösung: Verfassung anpassen</a:t>
            </a:r>
          </a:p>
          <a:p>
            <a:pPr marL="342900" indent="-342900">
              <a:buFontTx/>
              <a:buAutoNum type="arabicPeriod"/>
            </a:pPr>
            <a:r>
              <a:rPr lang="de-CH" sz="3600" dirty="0"/>
              <a:t>Funktionsweise des heutigen Systems</a:t>
            </a:r>
          </a:p>
          <a:p>
            <a:pPr marL="342900" indent="-342900">
              <a:buAutoNum type="arabicPeriod"/>
            </a:pPr>
            <a:r>
              <a:rPr lang="de-CH" sz="3600" dirty="0"/>
              <a:t>Funktionsweise des Vollgeld-Systems</a:t>
            </a:r>
          </a:p>
          <a:p>
            <a:pPr marL="342900" indent="-342900">
              <a:buAutoNum type="arabicPeriod"/>
            </a:pPr>
            <a:r>
              <a:rPr lang="de-CH" sz="3600" dirty="0"/>
              <a:t>Umstellung zum Vollgeld-System</a:t>
            </a:r>
          </a:p>
          <a:p>
            <a:r>
              <a:rPr lang="de-CH" sz="3600" dirty="0"/>
              <a:t>ZUSAMMENFASSUNG</a:t>
            </a:r>
          </a:p>
        </p:txBody>
      </p:sp>
      <p:pic>
        <p:nvPicPr>
          <p:cNvPr id="4" name="Picture 2" descr="http://www.vollgeld-initiative.ch/fa/img/_processed_/csm_logo_vollgeld-initiative_2014_05_cb44f29e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5" y="5627778"/>
            <a:ext cx="2286000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1568545" y="6519211"/>
            <a:ext cx="62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6/16</a:t>
            </a:r>
          </a:p>
        </p:txBody>
      </p:sp>
    </p:spTree>
    <p:extLst>
      <p:ext uri="{BB962C8B-B14F-4D97-AF65-F5344CB8AC3E}">
        <p14:creationId xmlns:p14="http://schemas.microsoft.com/office/powerpoint/2010/main" val="362313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3"/>
          <p:cNvSpPr>
            <a:spLocks noGrp="1"/>
          </p:cNvSpPr>
          <p:nvPr>
            <p:ph type="title"/>
          </p:nvPr>
        </p:nvSpPr>
        <p:spPr>
          <a:xfrm>
            <a:off x="876300" y="622267"/>
            <a:ext cx="8743163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2800" b="1" dirty="0"/>
              <a:t>1. Problem des ungedeckten Geldscheins (Banknote, </a:t>
            </a:r>
            <a:r>
              <a:rPr lang="de-CH" sz="2800" b="1" dirty="0" err="1"/>
              <a:t>Zeddel</a:t>
            </a:r>
            <a:r>
              <a:rPr lang="de-CH" sz="2800" b="1" dirty="0"/>
              <a:t>)</a:t>
            </a:r>
          </a:p>
        </p:txBody>
      </p:sp>
      <p:pic>
        <p:nvPicPr>
          <p:cNvPr id="3078" name="Picture 6" descr="http://i.colnect.net/images/f/2639/099/50-Frank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089" y="1367983"/>
            <a:ext cx="3552978" cy="22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647700" y="3905250"/>
            <a:ext cx="11201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/>
              <a:t>Ab 1848 Münzmonopol beim Bund, aber: </a:t>
            </a:r>
          </a:p>
          <a:p>
            <a:r>
              <a:rPr lang="de-CH" sz="2800" dirty="0"/>
              <a:t>39 private Banken geben ihre eigenen Banknoten heraus. Ungenügend geregelt, dadurch immer weniger gedeckt. </a:t>
            </a:r>
          </a:p>
          <a:p>
            <a:r>
              <a:rPr lang="de-CH" sz="2800" dirty="0"/>
              <a:t>-&gt; Bankenkrisen, Beeinträchtigung des Zahlungsverkehrs, Wirtschaftskrisen</a:t>
            </a:r>
          </a:p>
        </p:txBody>
      </p:sp>
      <p:pic>
        <p:nvPicPr>
          <p:cNvPr id="8" name="Picture 2" descr="http://www.vollgeld-initiative.ch/fa/img/_processed_/csm_logo_vollgeld-initiative_2014_05_cb44f29e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5" y="5627778"/>
            <a:ext cx="2286000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1391900" y="64886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7/16</a:t>
            </a:r>
          </a:p>
        </p:txBody>
      </p:sp>
      <p:pic>
        <p:nvPicPr>
          <p:cNvPr id="1026" name="Picture 2" descr="http://www.eso.uzh.ch/modul2/GeldBank/10000000000005B7000003F918497B4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57" y="1365058"/>
            <a:ext cx="3224892" cy="224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finews.ch/images/stories/fotos/121011_cszentralschweiz/cs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747" y="1375385"/>
            <a:ext cx="3126744" cy="223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97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3"/>
          <p:cNvSpPr>
            <a:spLocks noGrp="1"/>
          </p:cNvSpPr>
          <p:nvPr>
            <p:ph type="title"/>
          </p:nvPr>
        </p:nvSpPr>
        <p:spPr>
          <a:xfrm>
            <a:off x="838200" y="588966"/>
            <a:ext cx="8900001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2800" b="1" dirty="0"/>
              <a:t>2. Problemlösung: Auch Banknotenausgabe wir monopolisiert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971550" y="1924050"/>
            <a:ext cx="78105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CH" dirty="0"/>
          </a:p>
        </p:txBody>
      </p:sp>
      <p:sp>
        <p:nvSpPr>
          <p:cNvPr id="6" name="Textfeld 5"/>
          <p:cNvSpPr txBox="1"/>
          <p:nvPr/>
        </p:nvSpPr>
        <p:spPr>
          <a:xfrm>
            <a:off x="838200" y="1409700"/>
            <a:ext cx="973455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b="1" u="sng" dirty="0"/>
              <a:t>Bundesverfassung vom 23. 12. 1891:</a:t>
            </a:r>
            <a:endParaRPr lang="de-CH" sz="2800" dirty="0"/>
          </a:p>
          <a:p>
            <a:endParaRPr lang="de-CH" sz="2800" dirty="0"/>
          </a:p>
          <a:p>
            <a:r>
              <a:rPr lang="de-CH" sz="2800" b="1" dirty="0"/>
              <a:t>Art. 39.</a:t>
            </a:r>
            <a:r>
              <a:rPr lang="de-CH" sz="2800" dirty="0"/>
              <a:t> </a:t>
            </a:r>
          </a:p>
          <a:p>
            <a:r>
              <a:rPr lang="de-CH" sz="2800" dirty="0"/>
              <a:t>Das Recht zur Ausgabe von </a:t>
            </a:r>
            <a:r>
              <a:rPr lang="de-CH" sz="2800" dirty="0">
                <a:solidFill>
                  <a:srgbClr val="FF0000"/>
                </a:solidFill>
              </a:rPr>
              <a:t>Banknoten </a:t>
            </a:r>
            <a:r>
              <a:rPr lang="de-CH" sz="2800" u="sng" dirty="0">
                <a:solidFill>
                  <a:srgbClr val="FF0000"/>
                </a:solidFill>
              </a:rPr>
              <a:t>und anderen gleichartigen Geldzeichen</a:t>
            </a:r>
            <a:r>
              <a:rPr lang="de-CH" sz="2800" dirty="0"/>
              <a:t> steht ausschliesslich dem Bunde zu. </a:t>
            </a:r>
            <a:br>
              <a:rPr lang="de-CH" dirty="0"/>
            </a:br>
            <a:endParaRPr lang="de-CH" dirty="0"/>
          </a:p>
        </p:txBody>
      </p:sp>
      <p:pic>
        <p:nvPicPr>
          <p:cNvPr id="8" name="Picture 2" descr="http://www.vollgeld-initiative.ch/fa/img/_processed_/csm_logo_vollgeld-initiative_2014_05_cb44f29e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5" y="5627778"/>
            <a:ext cx="2286000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527675" y="4128466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/>
              <a:t>Endlich ab 1907:</a:t>
            </a:r>
          </a:p>
        </p:txBody>
      </p:sp>
      <p:pic>
        <p:nvPicPr>
          <p:cNvPr id="7170" name="Picture 2" descr="http://www.fuw.ch/wp-content/uploads/2015/08/SNB-Haupt-640x3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475" y="3805970"/>
            <a:ext cx="4818484" cy="2710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upload.wikimedia.org/wikipedia/commons/thumb/8/8a/CH_pic_1_100_v-2.jpg/220px-CH_pic_1_100_v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41471">
            <a:off x="7544655" y="3558930"/>
            <a:ext cx="4084158" cy="2710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720436" y="1515011"/>
            <a:ext cx="9698182" cy="224676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CH" sz="4000" b="1" dirty="0">
                <a:solidFill>
                  <a:srgbClr val="FF0000"/>
                </a:solidFill>
              </a:rPr>
              <a:t>		</a:t>
            </a:r>
          </a:p>
          <a:p>
            <a:r>
              <a:rPr lang="de-CH" sz="4000" b="1" dirty="0">
                <a:solidFill>
                  <a:srgbClr val="FF0000"/>
                </a:solidFill>
              </a:rPr>
              <a:t>		= Vollgeld-Artikel !!!</a:t>
            </a:r>
          </a:p>
          <a:p>
            <a:endParaRPr lang="de-CH" sz="4000" b="1" dirty="0">
              <a:solidFill>
                <a:srgbClr val="FF0000"/>
              </a:solidFill>
            </a:endParaRPr>
          </a:p>
          <a:p>
            <a:endParaRPr lang="de-CH" sz="2000" b="1" dirty="0">
              <a:solidFill>
                <a:srgbClr val="FF000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1437257" y="6488668"/>
            <a:ext cx="754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8/16</a:t>
            </a:r>
          </a:p>
        </p:txBody>
      </p:sp>
    </p:spTree>
    <p:extLst>
      <p:ext uri="{BB962C8B-B14F-4D97-AF65-F5344CB8AC3E}">
        <p14:creationId xmlns:p14="http://schemas.microsoft.com/office/powerpoint/2010/main" val="375735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3"/>
          <p:cNvSpPr txBox="1">
            <a:spLocks/>
          </p:cNvSpPr>
          <p:nvPr/>
        </p:nvSpPr>
        <p:spPr>
          <a:xfrm>
            <a:off x="846918" y="577562"/>
            <a:ext cx="10088403" cy="480131"/>
          </a:xfrm>
          <a:prstGeom prst="rect">
            <a:avLst/>
          </a:prstGeom>
        </p:spPr>
        <p:txBody>
          <a:bodyPr wrap="non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2800" b="1" dirty="0"/>
              <a:t>3. Umgehung: Private Schaffung von Zahlungsmitteln mittels Buchgeld</a:t>
            </a:r>
          </a:p>
        </p:txBody>
      </p:sp>
      <p:sp>
        <p:nvSpPr>
          <p:cNvPr id="4" name="Rechteck 3"/>
          <p:cNvSpPr/>
          <p:nvPr/>
        </p:nvSpPr>
        <p:spPr>
          <a:xfrm>
            <a:off x="400050" y="2085709"/>
            <a:ext cx="2362200" cy="13058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" name="Rechteck 5"/>
          <p:cNvSpPr/>
          <p:nvPr/>
        </p:nvSpPr>
        <p:spPr>
          <a:xfrm>
            <a:off x="2781300" y="2085708"/>
            <a:ext cx="2362200" cy="130501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11" name="Rechteck 10"/>
          <p:cNvSpPr/>
          <p:nvPr/>
        </p:nvSpPr>
        <p:spPr>
          <a:xfrm>
            <a:off x="6096000" y="2057600"/>
            <a:ext cx="2362200" cy="13332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Rechteck 11"/>
          <p:cNvSpPr/>
          <p:nvPr/>
        </p:nvSpPr>
        <p:spPr>
          <a:xfrm>
            <a:off x="8458200" y="2057600"/>
            <a:ext cx="2362200" cy="1334834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13" name="Rechteck 12"/>
          <p:cNvSpPr/>
          <p:nvPr/>
        </p:nvSpPr>
        <p:spPr>
          <a:xfrm>
            <a:off x="6095774" y="3387628"/>
            <a:ext cx="2362200" cy="60896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4" name="Rechteck 13"/>
          <p:cNvSpPr/>
          <p:nvPr/>
        </p:nvSpPr>
        <p:spPr>
          <a:xfrm>
            <a:off x="8457974" y="3390898"/>
            <a:ext cx="2362200" cy="605693"/>
          </a:xfrm>
          <a:prstGeom prst="rect">
            <a:avLst/>
          </a:prstGeom>
          <a:solidFill>
            <a:srgbClr val="B88C00"/>
          </a:solidFill>
          <a:ln>
            <a:solidFill>
              <a:srgbClr val="B88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17" name="Textfeld 16"/>
          <p:cNvSpPr txBox="1"/>
          <p:nvPr/>
        </p:nvSpPr>
        <p:spPr>
          <a:xfrm>
            <a:off x="6514874" y="3407006"/>
            <a:ext cx="1943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600" b="1" dirty="0">
                <a:solidFill>
                  <a:schemeClr val="bg1"/>
                </a:solidFill>
              </a:rPr>
              <a:t>+ 1000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8934337" y="3407005"/>
            <a:ext cx="1943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600" b="1" dirty="0">
                <a:solidFill>
                  <a:schemeClr val="bg1"/>
                </a:solidFill>
              </a:rPr>
              <a:t>+ 1000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1733550" y="4677675"/>
            <a:ext cx="104584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/>
              <a:t>Buchung </a:t>
            </a:r>
            <a:r>
              <a:rPr lang="de-CH" sz="2400" b="1" dirty="0"/>
              <a:t>Schuldforderung / Kundenguthaben</a:t>
            </a:r>
            <a:r>
              <a:rPr lang="de-CH" sz="2400" dirty="0"/>
              <a:t> erzeugt Buchgeld «aus dem Nichts». </a:t>
            </a:r>
          </a:p>
          <a:p>
            <a:r>
              <a:rPr lang="de-CH" sz="2400" dirty="0"/>
              <a:t>Diese </a:t>
            </a:r>
            <a:r>
              <a:rPr lang="de-CH" sz="2400" b="1" dirty="0"/>
              <a:t>Buchgelder sind kaufkräftige Zahlungsmittel</a:t>
            </a:r>
            <a:r>
              <a:rPr lang="de-CH" sz="2400" dirty="0"/>
              <a:t>. </a:t>
            </a:r>
          </a:p>
          <a:p>
            <a:r>
              <a:rPr lang="de-CH" sz="2400" b="1" dirty="0"/>
              <a:t>Es braucht </a:t>
            </a:r>
            <a:r>
              <a:rPr lang="de-CH" sz="2400" b="1" u="sng" dirty="0">
                <a:solidFill>
                  <a:srgbClr val="FF0000"/>
                </a:solidFill>
              </a:rPr>
              <a:t>keine</a:t>
            </a:r>
            <a:r>
              <a:rPr lang="de-CH" sz="2400" b="1" dirty="0"/>
              <a:t> Einzahlungen von Geldern mehr, um Kredite zu gewähren. </a:t>
            </a:r>
          </a:p>
          <a:p>
            <a:r>
              <a:rPr lang="de-CH" sz="2400" dirty="0"/>
              <a:t>Buchgeldschöpfung mittels Kreditvergabe bleibt </a:t>
            </a:r>
            <a:r>
              <a:rPr lang="de-CH" sz="2400" b="1" dirty="0"/>
              <a:t>ohne Gewähr durch SNB</a:t>
            </a:r>
            <a:r>
              <a:rPr lang="de-CH" sz="2400" dirty="0"/>
              <a:t>.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7073573" y="4011966"/>
            <a:ext cx="3607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u="sng" dirty="0"/>
              <a:t>3000</a:t>
            </a:r>
            <a:r>
              <a:rPr lang="de-CH" dirty="0"/>
              <a:t>		                </a:t>
            </a:r>
            <a:r>
              <a:rPr lang="de-CH" b="1" u="sng" dirty="0"/>
              <a:t>3000</a:t>
            </a:r>
          </a:p>
        </p:txBody>
      </p:sp>
      <p:pic>
        <p:nvPicPr>
          <p:cNvPr id="26" name="Picture 2" descr="http://www.vollgeld-initiative.ch/fa/img/_processed_/csm_logo_vollgeld-initiative_2014_05_cb44f29e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6" y="6009322"/>
            <a:ext cx="1570265" cy="62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6115050" y="1267972"/>
            <a:ext cx="472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b="1" dirty="0"/>
              <a:t>	         Bankbilanz</a:t>
            </a:r>
          </a:p>
          <a:p>
            <a:r>
              <a:rPr lang="de-CH" sz="2400" b="1" dirty="0"/>
              <a:t>Aktiven		         Passiven</a:t>
            </a:r>
          </a:p>
          <a:p>
            <a:endParaRPr lang="de-CH" dirty="0"/>
          </a:p>
          <a:p>
            <a:r>
              <a:rPr lang="de-CH" dirty="0"/>
              <a:t>Schuldforderungen		  Kundenguthaben 	2000			2000	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00050" y="1286798"/>
            <a:ext cx="47244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	            </a:t>
            </a:r>
            <a:r>
              <a:rPr lang="de-CH" sz="2400" b="1" dirty="0"/>
              <a:t>Bankbilanz</a:t>
            </a:r>
          </a:p>
          <a:p>
            <a:r>
              <a:rPr lang="de-CH" sz="2400" b="1" dirty="0"/>
              <a:t>Aktiven		         Passiven</a:t>
            </a:r>
          </a:p>
          <a:p>
            <a:endParaRPr lang="de-CH" dirty="0"/>
          </a:p>
          <a:p>
            <a:r>
              <a:rPr lang="de-CH" dirty="0"/>
              <a:t>Schuldforderungen		  Kundenguthaben</a:t>
            </a:r>
          </a:p>
          <a:p>
            <a:r>
              <a:rPr lang="de-CH" dirty="0"/>
              <a:t>	2000			2000			</a:t>
            </a:r>
          </a:p>
          <a:p>
            <a:endParaRPr lang="de-CH" dirty="0"/>
          </a:p>
          <a:p>
            <a:r>
              <a:rPr lang="de-CH" dirty="0"/>
              <a:t>	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1293632" y="3480201"/>
            <a:ext cx="3422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u="sng" dirty="0"/>
              <a:t>2000</a:t>
            </a:r>
            <a:r>
              <a:rPr lang="de-CH" dirty="0"/>
              <a:t>			</a:t>
            </a:r>
            <a:r>
              <a:rPr lang="de-CH" b="1" u="sng" dirty="0"/>
              <a:t>2000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1437257" y="6446512"/>
            <a:ext cx="754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9/16</a:t>
            </a:r>
          </a:p>
        </p:txBody>
      </p:sp>
    </p:spTree>
    <p:extLst>
      <p:ext uri="{BB962C8B-B14F-4D97-AF65-F5344CB8AC3E}">
        <p14:creationId xmlns:p14="http://schemas.microsoft.com/office/powerpoint/2010/main" val="288300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7" grpId="0"/>
      <p:bldP spid="18" grpId="0"/>
      <p:bldP spid="22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3"/>
          <p:cNvSpPr txBox="1">
            <a:spLocks/>
          </p:cNvSpPr>
          <p:nvPr/>
        </p:nvSpPr>
        <p:spPr>
          <a:xfrm>
            <a:off x="422564" y="455331"/>
            <a:ext cx="8868069" cy="480131"/>
          </a:xfrm>
          <a:prstGeom prst="rect">
            <a:avLst/>
          </a:prstGeom>
        </p:spPr>
        <p:txBody>
          <a:bodyPr wrap="non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2800" b="1" dirty="0"/>
              <a:t>4. Problemlösung: Verfassung anpassen und Lücke schliessen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22564" y="1080651"/>
            <a:ext cx="536863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b="1" u="sng" dirty="0">
                <a:solidFill>
                  <a:schemeClr val="accent5"/>
                </a:solidFill>
              </a:rPr>
              <a:t>Bundesverfassung vom 19. 4. 1999:</a:t>
            </a:r>
            <a:endParaRPr lang="de-CH" sz="2400" dirty="0">
              <a:solidFill>
                <a:schemeClr val="accent5"/>
              </a:solidFill>
            </a:endParaRPr>
          </a:p>
          <a:p>
            <a:r>
              <a:rPr lang="de-CH" sz="2400" b="1" dirty="0">
                <a:solidFill>
                  <a:schemeClr val="accent5"/>
                </a:solidFill>
              </a:rPr>
              <a:t>Art. 99           Geld- und Währungspolitik </a:t>
            </a:r>
          </a:p>
          <a:p>
            <a:r>
              <a:rPr lang="de-CH" sz="2400" dirty="0">
                <a:solidFill>
                  <a:schemeClr val="accent5"/>
                </a:solidFill>
              </a:rPr>
              <a:t> </a:t>
            </a:r>
          </a:p>
          <a:p>
            <a:r>
              <a:rPr lang="de-CH" sz="2400" baseline="30000" dirty="0">
                <a:solidFill>
                  <a:schemeClr val="accent5"/>
                </a:solidFill>
              </a:rPr>
              <a:t>1 </a:t>
            </a:r>
            <a:r>
              <a:rPr lang="de-CH" sz="2400" dirty="0">
                <a:solidFill>
                  <a:schemeClr val="accent5"/>
                </a:solidFill>
              </a:rPr>
              <a:t>Das Geld- und Währungswesen ist Sache des Bundes; diesem allein steht das </a:t>
            </a:r>
          </a:p>
          <a:p>
            <a:r>
              <a:rPr lang="de-CH" sz="2400" dirty="0">
                <a:solidFill>
                  <a:schemeClr val="accent5"/>
                </a:solidFill>
              </a:rPr>
              <a:t>Recht zur </a:t>
            </a:r>
            <a:r>
              <a:rPr lang="de-CH" sz="2400" b="1" dirty="0">
                <a:solidFill>
                  <a:srgbClr val="FF0000"/>
                </a:solidFill>
              </a:rPr>
              <a:t>Ausgabe von Münzen und Banknoten </a:t>
            </a:r>
            <a:r>
              <a:rPr lang="de-CH" sz="2400" dirty="0">
                <a:solidFill>
                  <a:schemeClr val="accent5"/>
                </a:solidFill>
              </a:rPr>
              <a:t>zu. </a:t>
            </a:r>
          </a:p>
          <a:p>
            <a:r>
              <a:rPr lang="de-CH" sz="2400" dirty="0">
                <a:solidFill>
                  <a:schemeClr val="accent5"/>
                </a:solidFill>
              </a:rPr>
              <a:t> </a:t>
            </a:r>
          </a:p>
          <a:p>
            <a:r>
              <a:rPr lang="de-CH" sz="2400" baseline="30000" dirty="0">
                <a:solidFill>
                  <a:schemeClr val="accent5"/>
                </a:solidFill>
              </a:rPr>
              <a:t>2 </a:t>
            </a:r>
            <a:r>
              <a:rPr lang="de-CH" sz="2400" dirty="0">
                <a:solidFill>
                  <a:schemeClr val="accent5"/>
                </a:solidFill>
              </a:rPr>
              <a:t>Die Schweizerische Nationalbank führt als unabhängige Zentralbank eine Geld- </a:t>
            </a:r>
          </a:p>
          <a:p>
            <a:r>
              <a:rPr lang="de-CH" sz="2400" dirty="0">
                <a:solidFill>
                  <a:schemeClr val="accent5"/>
                </a:solidFill>
              </a:rPr>
              <a:t>und Währungspolitik, die dem Gesamtinteresse des Landes dient; sie wird unter Mitwirkung und Aufsicht des Bundes verwaltet. 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6026727" y="1080653"/>
            <a:ext cx="584661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b="1" u="sng" dirty="0"/>
              <a:t>Bundesverfassung NEU:</a:t>
            </a:r>
          </a:p>
          <a:p>
            <a:r>
              <a:rPr lang="de-CH" sz="2400" b="1" dirty="0"/>
              <a:t>Art. 99         Geld- und Finanzmarktordnung</a:t>
            </a:r>
          </a:p>
          <a:p>
            <a:br>
              <a:rPr lang="de-CH" sz="2400" dirty="0"/>
            </a:br>
            <a:r>
              <a:rPr lang="de-CH" sz="2400" baseline="30000" dirty="0"/>
              <a:t>1</a:t>
            </a:r>
            <a:r>
              <a:rPr lang="de-CH" sz="2400" dirty="0"/>
              <a:t> Der Bund gewährleistet die Versorgung der Wirtschaft mit Geld und Finanzdienstleistungen. Er kann dabei vom Grundsatz der Wirtschaftsfreiheit abweichen. </a:t>
            </a:r>
            <a:br>
              <a:rPr lang="de-CH" sz="2400" dirty="0"/>
            </a:br>
            <a:r>
              <a:rPr lang="de-CH" sz="2400" baseline="30000" dirty="0"/>
              <a:t>2</a:t>
            </a:r>
            <a:r>
              <a:rPr lang="de-CH" sz="2400" dirty="0"/>
              <a:t> Der Bund allein schafft </a:t>
            </a:r>
            <a:r>
              <a:rPr lang="de-CH" sz="2400" b="1" dirty="0">
                <a:solidFill>
                  <a:srgbClr val="FF0000"/>
                </a:solidFill>
              </a:rPr>
              <a:t>Münzen, Banknoten </a:t>
            </a:r>
            <a:r>
              <a:rPr lang="de-CH" sz="2400" b="1" u="sng" dirty="0">
                <a:solidFill>
                  <a:srgbClr val="FF0000"/>
                </a:solidFill>
              </a:rPr>
              <a:t>und Buchgeld</a:t>
            </a:r>
            <a:r>
              <a:rPr lang="de-CH" sz="2400" b="1" dirty="0">
                <a:solidFill>
                  <a:srgbClr val="FF0000"/>
                </a:solidFill>
              </a:rPr>
              <a:t> </a:t>
            </a:r>
            <a:r>
              <a:rPr lang="de-CH" sz="2400" dirty="0"/>
              <a:t>als gesetzliche Zahlungsmittel.</a:t>
            </a:r>
          </a:p>
          <a:p>
            <a:br>
              <a:rPr lang="de-CH" sz="2400" dirty="0"/>
            </a:br>
            <a:r>
              <a:rPr lang="de-CH" sz="2400" baseline="30000" dirty="0"/>
              <a:t>3</a:t>
            </a:r>
            <a:r>
              <a:rPr lang="de-CH" sz="2400" dirty="0"/>
              <a:t> Die Schaffung und Verwendung anderer Zahlungsmittel sind zulässig, soweit dies mit dem gesetzlichen Auftrag der Schweizerischen Nationalbank vereinbar ist.</a:t>
            </a:r>
          </a:p>
        </p:txBody>
      </p:sp>
      <p:pic>
        <p:nvPicPr>
          <p:cNvPr id="5" name="Picture 2" descr="http://www.vollgeld-initiative.ch/fa/img/_processed_/csm_logo_vollgeld-initiative_2014_05_cb44f29e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9745" y="592428"/>
            <a:ext cx="2286000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11437257" y="6446512"/>
            <a:ext cx="754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10/16</a:t>
            </a:r>
          </a:p>
        </p:txBody>
      </p:sp>
    </p:spTree>
    <p:extLst>
      <p:ext uri="{BB962C8B-B14F-4D97-AF65-F5344CB8AC3E}">
        <p14:creationId xmlns:p14="http://schemas.microsoft.com/office/powerpoint/2010/main" val="280325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672</Words>
  <Application>Microsoft Office PowerPoint</Application>
  <PresentationFormat>Breitbild</PresentationFormat>
  <Paragraphs>153</Paragraphs>
  <Slides>16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1. Problem des ungedeckten Geldscheins (Banknote, Zeddel)</vt:lpstr>
      <vt:lpstr>2. Problemlösung: Auch Banknotenausgabe wir monopolisiert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ZUSAMMENFASSUNG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Martin Alder</dc:creator>
  <cp:lastModifiedBy>Martin Alder</cp:lastModifiedBy>
  <cp:revision>304</cp:revision>
  <dcterms:created xsi:type="dcterms:W3CDTF">2016-02-15T17:21:42Z</dcterms:created>
  <dcterms:modified xsi:type="dcterms:W3CDTF">2016-05-01T20:51:56Z</dcterms:modified>
</cp:coreProperties>
</file>